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0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25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7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220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3741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97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543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93212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22715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19099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19099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4508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2"/>
            <a:ext cx="3276600" cy="533399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2362201"/>
            <a:ext cx="4114800" cy="3276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64081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thing About U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667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600" y="2514600"/>
            <a:ext cx="3886200" cy="2914651"/>
          </a:xfrm>
          <a:ln w="5715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</p:spTree>
    <p:extLst>
      <p:ext uri="{BB962C8B-B14F-4D97-AF65-F5344CB8AC3E}">
        <p14:creationId xmlns:p14="http://schemas.microsoft.com/office/powerpoint/2010/main" val="329740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598" y="2209800"/>
            <a:ext cx="4434840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5"/>
          </p:nvPr>
        </p:nvSpPr>
        <p:spPr>
          <a:xfrm>
            <a:off x="5410200" y="3276600"/>
            <a:ext cx="2362200" cy="1447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6"/>
          </p:nvPr>
        </p:nvSpPr>
        <p:spPr>
          <a:xfrm>
            <a:off x="5410200" y="2362200"/>
            <a:ext cx="23622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/>
          </p:nvPr>
        </p:nvSpPr>
        <p:spPr>
          <a:xfrm>
            <a:off x="5410200" y="4876800"/>
            <a:ext cx="2362200" cy="5334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5300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012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598" y="2209800"/>
            <a:ext cx="4267202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257800" y="22860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5257800" y="27432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257800" y="32004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5257800" y="36576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5257800" y="41148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257800" y="45720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257800" y="50292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08440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6925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6925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892045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5334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334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33528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61722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7"/>
          </p:nvPr>
        </p:nvSpPr>
        <p:spPr>
          <a:xfrm>
            <a:off x="33528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8"/>
          </p:nvPr>
        </p:nvSpPr>
        <p:spPr>
          <a:xfrm>
            <a:off x="61722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1154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49223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334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32766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60198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6096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33528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60960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88035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32766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58674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09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3276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943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51679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  <p:sp>
        <p:nvSpPr>
          <p:cNvPr id="30" name="Picture Placeholder 18"/>
          <p:cNvSpPr>
            <a:spLocks noGrp="1" noChangeAspect="1"/>
          </p:cNvSpPr>
          <p:nvPr>
            <p:ph type="pic" sz="quarter" idx="25"/>
          </p:nvPr>
        </p:nvSpPr>
        <p:spPr>
          <a:xfrm>
            <a:off x="318379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2" name="Picture Placeholder 18"/>
          <p:cNvSpPr>
            <a:spLocks noGrp="1" noChangeAspect="1"/>
          </p:cNvSpPr>
          <p:nvPr>
            <p:ph type="pic" sz="quarter" idx="26"/>
          </p:nvPr>
        </p:nvSpPr>
        <p:spPr>
          <a:xfrm>
            <a:off x="587364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4" name="Picture Placeholder 18"/>
          <p:cNvSpPr>
            <a:spLocks noGrp="1" noChangeAspect="1"/>
          </p:cNvSpPr>
          <p:nvPr>
            <p:ph type="pic" sz="quarter" idx="27"/>
          </p:nvPr>
        </p:nvSpPr>
        <p:spPr>
          <a:xfrm>
            <a:off x="576072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6" name="Picture Placeholder 18"/>
          <p:cNvSpPr>
            <a:spLocks noGrp="1" noChangeAspect="1"/>
          </p:cNvSpPr>
          <p:nvPr>
            <p:ph type="pic" sz="quarter" idx="28"/>
          </p:nvPr>
        </p:nvSpPr>
        <p:spPr>
          <a:xfrm>
            <a:off x="3243072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8" name="Picture Placeholder 18"/>
          <p:cNvSpPr>
            <a:spLocks noGrp="1" noChangeAspect="1"/>
          </p:cNvSpPr>
          <p:nvPr>
            <p:ph type="pic" sz="quarter" idx="29"/>
          </p:nvPr>
        </p:nvSpPr>
        <p:spPr>
          <a:xfrm>
            <a:off x="5873649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</p:spTree>
    <p:extLst>
      <p:ext uri="{BB962C8B-B14F-4D97-AF65-F5344CB8AC3E}">
        <p14:creationId xmlns:p14="http://schemas.microsoft.com/office/powerpoint/2010/main" val="21148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/>
          <p:cNvSpPr/>
          <p:nvPr userDrawn="1"/>
        </p:nvSpPr>
        <p:spPr>
          <a:xfrm>
            <a:off x="513735" y="3942424"/>
            <a:ext cx="46038" cy="381000"/>
          </a:xfrm>
          <a:prstGeom prst="rect">
            <a:avLst/>
          </a:prstGeom>
          <a:solidFill>
            <a:srgbClr val="2E67B1"/>
          </a:solidFill>
          <a:ln>
            <a:solidFill>
              <a:srgbClr val="2E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6" name="Rectangle 22"/>
          <p:cNvSpPr/>
          <p:nvPr userDrawn="1"/>
        </p:nvSpPr>
        <p:spPr>
          <a:xfrm>
            <a:off x="2655332" y="3942424"/>
            <a:ext cx="46038" cy="381000"/>
          </a:xfrm>
          <a:prstGeom prst="rect">
            <a:avLst/>
          </a:prstGeom>
          <a:solidFill>
            <a:srgbClr val="2E67B1"/>
          </a:solidFill>
          <a:ln>
            <a:solidFill>
              <a:srgbClr val="2E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7" name="Rectangle 23"/>
          <p:cNvSpPr/>
          <p:nvPr userDrawn="1"/>
        </p:nvSpPr>
        <p:spPr>
          <a:xfrm>
            <a:off x="4777581" y="3942424"/>
            <a:ext cx="46038" cy="381000"/>
          </a:xfrm>
          <a:prstGeom prst="rect">
            <a:avLst/>
          </a:prstGeom>
          <a:solidFill>
            <a:srgbClr val="2E67B1"/>
          </a:solidFill>
          <a:ln>
            <a:solidFill>
              <a:srgbClr val="2E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8" name="Rectangle 27"/>
          <p:cNvSpPr/>
          <p:nvPr userDrawn="1"/>
        </p:nvSpPr>
        <p:spPr>
          <a:xfrm>
            <a:off x="6905935" y="3942424"/>
            <a:ext cx="46037" cy="381000"/>
          </a:xfrm>
          <a:prstGeom prst="rect">
            <a:avLst/>
          </a:prstGeom>
          <a:solidFill>
            <a:srgbClr val="2E67B1"/>
          </a:solidFill>
          <a:ln>
            <a:solidFill>
              <a:srgbClr val="2E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1752600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2667000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4800600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13" name="Picture Placeholder 18"/>
          <p:cNvSpPr>
            <a:spLocks noGrp="1" noChangeAspect="1"/>
          </p:cNvSpPr>
          <p:nvPr>
            <p:ph type="pic" sz="quarter" idx="21"/>
          </p:nvPr>
        </p:nvSpPr>
        <p:spPr>
          <a:xfrm>
            <a:off x="6970782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2712721" y="3942425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4846320" y="3942425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6966720" y="3942425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74523" y="3939654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579120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2712721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846320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6987855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8657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24000" y="16002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1524000" y="26670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1524000" y="37338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/>
          </p:nvPr>
        </p:nvSpPr>
        <p:spPr>
          <a:xfrm>
            <a:off x="1524000" y="47244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258244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62490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d_Bort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90800" y="2667000"/>
            <a:ext cx="4876800" cy="762000"/>
          </a:xfrm>
        </p:spPr>
        <p:txBody>
          <a:bodyPr>
            <a:normAutofit/>
          </a:bodyPr>
          <a:lstStyle>
            <a:lvl1pPr>
              <a:buNone/>
              <a:defRPr sz="4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590800" y="3276600"/>
            <a:ext cx="4876800" cy="533400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295400" y="2667000"/>
            <a:ext cx="1143000" cy="1143000"/>
          </a:xfrm>
          <a:prstGeom prst="ellipse">
            <a:avLst/>
          </a:prstGeom>
          <a:solidFill>
            <a:srgbClr val="2E67B1"/>
          </a:solidFill>
        </p:spPr>
        <p:txBody>
          <a:bodyPr anchor="ctr"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5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95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4714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220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18805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ething About U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98"/>
          <p:cNvSpPr/>
          <p:nvPr userDrawn="1"/>
        </p:nvSpPr>
        <p:spPr bwMode="auto">
          <a:xfrm>
            <a:off x="685800" y="5334002"/>
            <a:ext cx="37338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Ellipse 98"/>
          <p:cNvSpPr/>
          <p:nvPr userDrawn="1"/>
        </p:nvSpPr>
        <p:spPr bwMode="auto">
          <a:xfrm>
            <a:off x="685800" y="5257802"/>
            <a:ext cx="37338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667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600" y="2514600"/>
            <a:ext cx="3886200" cy="2914651"/>
          </a:xfrm>
          <a:ln w="5715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</p:spTree>
    <p:extLst>
      <p:ext uri="{BB962C8B-B14F-4D97-AF65-F5344CB8AC3E}">
        <p14:creationId xmlns:p14="http://schemas.microsoft.com/office/powerpoint/2010/main" val="176398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/>
          <p:cNvSpPr/>
          <p:nvPr userDrawn="1"/>
        </p:nvSpPr>
        <p:spPr>
          <a:xfrm>
            <a:off x="533400" y="3352800"/>
            <a:ext cx="46038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6" name="Rectangle 22"/>
          <p:cNvSpPr/>
          <p:nvPr userDrawn="1"/>
        </p:nvSpPr>
        <p:spPr>
          <a:xfrm>
            <a:off x="2667000" y="3352800"/>
            <a:ext cx="46038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7" name="Rectangle 23"/>
          <p:cNvSpPr/>
          <p:nvPr userDrawn="1"/>
        </p:nvSpPr>
        <p:spPr>
          <a:xfrm>
            <a:off x="4800600" y="3352800"/>
            <a:ext cx="46038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18" name="Rectangle 27"/>
          <p:cNvSpPr/>
          <p:nvPr userDrawn="1"/>
        </p:nvSpPr>
        <p:spPr>
          <a:xfrm>
            <a:off x="6942140" y="3352800"/>
            <a:ext cx="46037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1752600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2667000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4800600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13" name="Picture Placeholder 18"/>
          <p:cNvSpPr>
            <a:spLocks noGrp="1" noChangeAspect="1"/>
          </p:cNvSpPr>
          <p:nvPr>
            <p:ph type="pic" sz="quarter" idx="21"/>
          </p:nvPr>
        </p:nvSpPr>
        <p:spPr>
          <a:xfrm>
            <a:off x="6970782" y="1752599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2582865" y="3947341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4716465" y="3962401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6865939" y="3962401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5139" y="3962401"/>
            <a:ext cx="1744663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579120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2712721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846320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6987855" y="3306764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88641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24000" y="16002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1524000" y="26670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1524000" y="37338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/>
          </p:nvPr>
        </p:nvSpPr>
        <p:spPr>
          <a:xfrm>
            <a:off x="1524000" y="4724400"/>
            <a:ext cx="6172200" cy="8382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373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5334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334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33528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61722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7"/>
          </p:nvPr>
        </p:nvSpPr>
        <p:spPr>
          <a:xfrm>
            <a:off x="33528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8"/>
          </p:nvPr>
        </p:nvSpPr>
        <p:spPr>
          <a:xfrm>
            <a:off x="61722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7994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598" y="2209800"/>
            <a:ext cx="4434840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5"/>
          </p:nvPr>
        </p:nvSpPr>
        <p:spPr>
          <a:xfrm>
            <a:off x="5410200" y="3276600"/>
            <a:ext cx="2362200" cy="1447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6"/>
          </p:nvPr>
        </p:nvSpPr>
        <p:spPr>
          <a:xfrm>
            <a:off x="5410200" y="2362200"/>
            <a:ext cx="2362200" cy="6858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/>
          </p:nvPr>
        </p:nvSpPr>
        <p:spPr>
          <a:xfrm>
            <a:off x="5410200" y="4876800"/>
            <a:ext cx="2362200" cy="533400"/>
          </a:xfrm>
        </p:spPr>
        <p:txBody>
          <a:bodyPr>
            <a:no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46373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1"/>
          <p:cNvGrpSpPr>
            <a:grpSpLocks/>
          </p:cNvGrpSpPr>
          <p:nvPr userDrawn="1"/>
        </p:nvGrpSpPr>
        <p:grpSpPr bwMode="auto">
          <a:xfrm>
            <a:off x="5791200" y="5310189"/>
            <a:ext cx="2444750" cy="252412"/>
            <a:chOff x="440599" y="3024512"/>
            <a:chExt cx="2445425" cy="252488"/>
          </a:xfrm>
        </p:grpSpPr>
        <p:sp>
          <p:nvSpPr>
            <p:cNvPr id="16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3124200" y="5310189"/>
            <a:ext cx="2444750" cy="252412"/>
            <a:chOff x="440599" y="3024512"/>
            <a:chExt cx="2445425" cy="252488"/>
          </a:xfrm>
        </p:grpSpPr>
        <p:sp>
          <p:nvSpPr>
            <p:cNvPr id="21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35"/>
          <p:cNvGrpSpPr>
            <a:grpSpLocks/>
          </p:cNvGrpSpPr>
          <p:nvPr userDrawn="1"/>
        </p:nvGrpSpPr>
        <p:grpSpPr bwMode="auto">
          <a:xfrm>
            <a:off x="450850" y="5310189"/>
            <a:ext cx="2444750" cy="252412"/>
            <a:chOff x="440599" y="3024512"/>
            <a:chExt cx="2445425" cy="252488"/>
          </a:xfrm>
        </p:grpSpPr>
        <p:sp>
          <p:nvSpPr>
            <p:cNvPr id="25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38"/>
          <p:cNvGrpSpPr>
            <a:grpSpLocks/>
          </p:cNvGrpSpPr>
          <p:nvPr userDrawn="1"/>
        </p:nvGrpSpPr>
        <p:grpSpPr bwMode="auto">
          <a:xfrm>
            <a:off x="5784850" y="3024189"/>
            <a:ext cx="2444750" cy="252412"/>
            <a:chOff x="440599" y="3024512"/>
            <a:chExt cx="2445425" cy="252488"/>
          </a:xfrm>
        </p:grpSpPr>
        <p:sp>
          <p:nvSpPr>
            <p:cNvPr id="31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41"/>
          <p:cNvGrpSpPr>
            <a:grpSpLocks/>
          </p:cNvGrpSpPr>
          <p:nvPr userDrawn="1"/>
        </p:nvGrpSpPr>
        <p:grpSpPr bwMode="auto">
          <a:xfrm>
            <a:off x="3194050" y="3024189"/>
            <a:ext cx="2444750" cy="252412"/>
            <a:chOff x="440599" y="3024512"/>
            <a:chExt cx="2445425" cy="252488"/>
          </a:xfrm>
        </p:grpSpPr>
        <p:sp>
          <p:nvSpPr>
            <p:cNvPr id="37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44"/>
          <p:cNvGrpSpPr>
            <a:grpSpLocks/>
          </p:cNvGrpSpPr>
          <p:nvPr userDrawn="1"/>
        </p:nvGrpSpPr>
        <p:grpSpPr bwMode="auto">
          <a:xfrm>
            <a:off x="441325" y="3024189"/>
            <a:ext cx="2444750" cy="252412"/>
            <a:chOff x="440599" y="3024512"/>
            <a:chExt cx="2445425" cy="252488"/>
          </a:xfrm>
        </p:grpSpPr>
        <p:sp>
          <p:nvSpPr>
            <p:cNvPr id="41" name="Ellipse 98"/>
            <p:cNvSpPr/>
            <p:nvPr userDrawn="1"/>
          </p:nvSpPr>
          <p:spPr bwMode="auto">
            <a:xfrm rot="11175434" flipH="1" flipV="1">
              <a:off x="148130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Ellipse 98"/>
            <p:cNvSpPr/>
            <p:nvPr userDrawn="1"/>
          </p:nvSpPr>
          <p:spPr bwMode="auto">
            <a:xfrm rot="10424566" flipV="1">
              <a:off x="440599" y="3024512"/>
              <a:ext cx="1404715" cy="252488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32766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5867400" y="3200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09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3276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943600" y="5486400"/>
            <a:ext cx="2133600" cy="381000"/>
          </a:xfrm>
        </p:spPr>
        <p:txBody>
          <a:bodyPr>
            <a:normAutofit/>
          </a:bodyPr>
          <a:lstStyle>
            <a:lvl1pPr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51679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0" name="Picture Placeholder 18"/>
          <p:cNvSpPr>
            <a:spLocks noGrp="1" noChangeAspect="1"/>
          </p:cNvSpPr>
          <p:nvPr>
            <p:ph type="pic" sz="quarter" idx="25"/>
          </p:nvPr>
        </p:nvSpPr>
        <p:spPr>
          <a:xfrm>
            <a:off x="318379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2" name="Picture Placeholder 18"/>
          <p:cNvSpPr>
            <a:spLocks noGrp="1" noChangeAspect="1"/>
          </p:cNvSpPr>
          <p:nvPr>
            <p:ph type="pic" sz="quarter" idx="26"/>
          </p:nvPr>
        </p:nvSpPr>
        <p:spPr>
          <a:xfrm>
            <a:off x="5873649" y="1490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4" name="Picture Placeholder 18"/>
          <p:cNvSpPr>
            <a:spLocks noGrp="1" noChangeAspect="1"/>
          </p:cNvSpPr>
          <p:nvPr>
            <p:ph type="pic" sz="quarter" idx="27"/>
          </p:nvPr>
        </p:nvSpPr>
        <p:spPr>
          <a:xfrm>
            <a:off x="576072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6" name="Picture Placeholder 18"/>
          <p:cNvSpPr>
            <a:spLocks noGrp="1" noChangeAspect="1"/>
          </p:cNvSpPr>
          <p:nvPr>
            <p:ph type="pic" sz="quarter" idx="28"/>
          </p:nvPr>
        </p:nvSpPr>
        <p:spPr>
          <a:xfrm>
            <a:off x="3243072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38" name="Picture Placeholder 18"/>
          <p:cNvSpPr>
            <a:spLocks noGrp="1" noChangeAspect="1"/>
          </p:cNvSpPr>
          <p:nvPr>
            <p:ph type="pic" sz="quarter" idx="29"/>
          </p:nvPr>
        </p:nvSpPr>
        <p:spPr>
          <a:xfrm>
            <a:off x="5873649" y="3776473"/>
            <a:ext cx="2164202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</p:spTree>
    <p:extLst>
      <p:ext uri="{BB962C8B-B14F-4D97-AF65-F5344CB8AC3E}">
        <p14:creationId xmlns:p14="http://schemas.microsoft.com/office/powerpoint/2010/main" val="195447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334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32766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60198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JM" noProof="0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6096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33528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60960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6565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90800" y="2667000"/>
            <a:ext cx="4876800" cy="762000"/>
          </a:xfrm>
        </p:spPr>
        <p:txBody>
          <a:bodyPr>
            <a:normAutofit/>
          </a:bodyPr>
          <a:lstStyle>
            <a:lvl1pPr>
              <a:buNone/>
              <a:defRPr sz="4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590800" y="3276600"/>
            <a:ext cx="4876800" cy="533400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295400" y="2667000"/>
            <a:ext cx="1143000" cy="1143000"/>
          </a:xfrm>
          <a:prstGeom prst="ellipse">
            <a:avLst/>
          </a:prstGeom>
          <a:solidFill>
            <a:srgbClr val="2E67B1"/>
          </a:solidFill>
        </p:spPr>
        <p:txBody>
          <a:bodyPr anchor="ctr"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843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380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98"/>
          <p:cNvSpPr/>
          <p:nvPr userDrawn="1"/>
        </p:nvSpPr>
        <p:spPr bwMode="auto">
          <a:xfrm flipV="1">
            <a:off x="457200" y="5303908"/>
            <a:ext cx="4495800" cy="34153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tx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001000" cy="6858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l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9598" y="2209800"/>
            <a:ext cx="4267202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257800" y="22860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5257800" y="27432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257800" y="32004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5257800" y="36576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5257800" y="41148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257800" y="45720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257800" y="5029200"/>
            <a:ext cx="31242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4647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2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1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theme" Target="../theme/theme2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AB0D-9F18-46B1-A80E-16DD1D6921D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FBB4-3FC7-4D0D-8B98-D7BC3B2BB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/>
          </p:cNvPicPr>
          <p:nvPr userDrawn="1"/>
        </p:nvPicPr>
        <p:blipFill>
          <a:blip r:embed="rId3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JM" altLang="ru-RU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2"/>
            <a:ext cx="8229600" cy="429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  <a:endParaRPr lang="en-JM" altLang="ru-RU" dirty="0" smtClean="0"/>
          </a:p>
        </p:txBody>
      </p:sp>
      <p:grpSp>
        <p:nvGrpSpPr>
          <p:cNvPr id="1031" name="Group 19"/>
          <p:cNvGrpSpPr>
            <a:grpSpLocks/>
          </p:cNvGrpSpPr>
          <p:nvPr userDrawn="1"/>
        </p:nvGrpSpPr>
        <p:grpSpPr bwMode="auto">
          <a:xfrm>
            <a:off x="549275" y="914400"/>
            <a:ext cx="8045450" cy="9525"/>
            <a:chOff x="548640" y="914400"/>
            <a:chExt cx="8046720" cy="914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Рисунок 2"/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5800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60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E67B1"/>
          </a:solidFill>
          <a:latin typeface="PT Sans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67B1"/>
          </a:solidFill>
          <a:latin typeface="PT Sans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67B1"/>
          </a:solidFill>
          <a:latin typeface="PT Sans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67B1"/>
          </a:solidFill>
          <a:latin typeface="PT Sans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67B1"/>
          </a:solidFill>
          <a:latin typeface="PT Sans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T Sans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T Sans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T Sans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T Sans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Тема конкурсной работы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Название конкурсной работы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b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Тематическое направление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(указать какое)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8106" y="4462264"/>
            <a:ext cx="7776864" cy="263914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ФИО (полностью), учебное подразделение (институт), кафедра, курс, группа 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Научный руководитель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Ф.И.О (полностью), ученая степень, ученое звание, должность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г.о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Королёв, 2020</a:t>
            </a: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186"/>
            <a:ext cx="8064896" cy="127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556792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base">
              <a:lnSpc>
                <a:spcPct val="130000"/>
              </a:lnSpc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Лучшая </a:t>
            </a:r>
            <a:r>
              <a:rPr lang="ru-RU" altLang="ru-RU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научно-исследовательская 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работа студентов </a:t>
            </a:r>
            <a:r>
              <a:rPr lang="ru-RU" altLang="ru-RU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молодых учёных 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Технологического университета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Достигнутые результаты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1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Партнеры, заинтересованные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Укажите кому потенциально интересен Ваш проект, кто готов оказать поддержку его развитию,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предоставить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дополнительные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ресурсы.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наличии продемонстрируйте имеющиеся рекомендательные письма заинтересованных организаций.</a:t>
            </a:r>
          </a:p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1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проекта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внимание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alt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Фамилия </a:t>
            </a:r>
            <a:r>
              <a:rPr lang="ru-RU" alt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Имя Отчество</a:t>
            </a:r>
            <a:r>
              <a:rPr lang="en-JM" alt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altLang="ru-RU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автора полностью)</a:t>
            </a:r>
            <a:endParaRPr lang="ru-RU" altLang="ru-RU" sz="2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  <a:sym typeface="Symbol" panose="05050102010706020507" pitchFamily="18" charset="2"/>
            </a:endParaRP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JM" altLang="ru-RU" sz="2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000" dirty="0" smtClean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Контактная 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информация: </a:t>
            </a:r>
          </a:p>
          <a:p>
            <a:pPr marL="0" lvl="0" indent="0" algn="ctr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веб-сайт, электронная почта, телефон</a:t>
            </a:r>
            <a:endParaRPr lang="en-JM" sz="2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altLang="ru-RU" sz="2400" b="1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73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Разделы презентации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ктуальность идеи</a:t>
            </a:r>
          </a:p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редлагаемое решение</a:t>
            </a:r>
            <a:endParaRPr lang="ru-RU" sz="20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аучная новизна предлагаемых в проекте решений</a:t>
            </a:r>
          </a:p>
          <a:p>
            <a:pPr indent="450215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учно-практическая значимость</a:t>
            </a:r>
          </a:p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лан реализации проекта</a:t>
            </a:r>
          </a:p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ерспектива коммерциализации результата НИР (сферы применения и конкретный потребитель)</a:t>
            </a:r>
          </a:p>
          <a:p>
            <a:pPr indent="450215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остигнутые результаты (публикация, внедрение и т.п.)</a:t>
            </a:r>
          </a:p>
          <a:p>
            <a:pPr indent="450215">
              <a:spcAft>
                <a:spcPts val="0"/>
              </a:spcAft>
            </a:pPr>
            <a:r>
              <a:rPr lang="ru-RU" alt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Партнеры, заинтересованные организации</a:t>
            </a:r>
          </a:p>
          <a:p>
            <a:pPr indent="0">
              <a:spcAft>
                <a:spcPts val="0"/>
              </a:spcAft>
              <a:buNone/>
            </a:pPr>
            <a:endParaRPr lang="ru-RU" altLang="ru-RU" sz="1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95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идеи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Предлагаемое 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8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Научная </a:t>
            </a: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новизна </a:t>
            </a:r>
            <a:r>
              <a:rPr lang="ru-RU" alt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предлагаемых </a:t>
            </a: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проекте решений</a:t>
            </a:r>
            <a:b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alt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9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Научно-практическая значимость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2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КАЛЕНДАРНЫЙ </a:t>
            </a: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 РЕАЛИЗАЦИИ </a:t>
            </a:r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ПРОЕКТА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СМЕТА </a:t>
            </a:r>
            <a:r>
              <a:rPr lang="ru-RU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РАСХОДОВ ПО </a:t>
            </a:r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ПРОЕКТУ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80921"/>
              </p:ext>
            </p:extLst>
          </p:nvPr>
        </p:nvGraphicFramePr>
        <p:xfrm>
          <a:off x="395533" y="3861048"/>
          <a:ext cx="8424941" cy="2196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7321"/>
                <a:gridCol w="2002962"/>
                <a:gridCol w="792088"/>
                <a:gridCol w="1152128"/>
                <a:gridCol w="1008112"/>
                <a:gridCol w="1152128"/>
                <a:gridCol w="180020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№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расходов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Ед. изм.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Стоимость (ед.),</a:t>
                      </a:r>
                      <a:r>
                        <a:rPr lang="ru-RU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руб.</a:t>
                      </a:r>
                      <a:endParaRPr lang="ru-RU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 единиц</a:t>
                      </a:r>
                    </a:p>
                    <a:p>
                      <a:pPr algn="ctr"/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Сумма, руб.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Обоснование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623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623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623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</a:t>
                      </a:r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6237"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09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Перспектива коммерциализации результата НИР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Представьте результаты оценки рынка для создаваемого продукта. Обозначьте потенциального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потребителя, 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</a:p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5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Достигнутые результаты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65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263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Office Theme</vt:lpstr>
      <vt:lpstr>Тема конкурсной работы: «Название конкурсной работы»  Тематическое направление: (указать какое)</vt:lpstr>
      <vt:lpstr>Разделы презентации</vt:lpstr>
      <vt:lpstr>Актуальность идеи</vt:lpstr>
      <vt:lpstr>Предлагаемое решение</vt:lpstr>
      <vt:lpstr>Научная новизна предлагаемых в проекте решений </vt:lpstr>
      <vt:lpstr>Научно-практическая значимость</vt:lpstr>
      <vt:lpstr>План реализации проекта</vt:lpstr>
      <vt:lpstr>Перспектива коммерциализации результата НИР </vt:lpstr>
      <vt:lpstr>Достигнутые результаты  </vt:lpstr>
      <vt:lpstr>Достигнутые результаты  </vt:lpstr>
      <vt:lpstr>Партнеры, заинтересованные организации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конкурсной работы</dc:title>
  <dc:creator>Зунтова Ирина Сергеевна</dc:creator>
  <cp:lastModifiedBy>ADMIN</cp:lastModifiedBy>
  <cp:revision>66</cp:revision>
  <dcterms:created xsi:type="dcterms:W3CDTF">2017-03-13T12:23:42Z</dcterms:created>
  <dcterms:modified xsi:type="dcterms:W3CDTF">2020-03-26T18:08:16Z</dcterms:modified>
</cp:coreProperties>
</file>