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47" r:id="rId3"/>
    <p:sldId id="355" r:id="rId4"/>
    <p:sldId id="356" r:id="rId5"/>
    <p:sldId id="358" r:id="rId6"/>
    <p:sldId id="354" r:id="rId7"/>
    <p:sldId id="372" r:id="rId8"/>
    <p:sldId id="373" r:id="rId9"/>
    <p:sldId id="374" r:id="rId10"/>
    <p:sldId id="375" r:id="rId11"/>
    <p:sldId id="376" r:id="rId12"/>
    <p:sldId id="377" r:id="rId13"/>
    <p:sldId id="279" r:id="rId14"/>
    <p:sldId id="379" r:id="rId15"/>
    <p:sldId id="380" r:id="rId16"/>
    <p:sldId id="378" r:id="rId17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1E5F"/>
    <a:srgbClr val="C9A04B"/>
    <a:srgbClr val="00A3FE"/>
    <a:srgbClr val="E9ECF1"/>
    <a:srgbClr val="00194C"/>
    <a:srgbClr val="00153E"/>
    <a:srgbClr val="002776"/>
    <a:srgbClr val="001F5C"/>
    <a:srgbClr val="001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9EBBAD7-AA44-4186-A702-5FCE325D33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1329695-75B4-423B-8D7D-EC93A875D8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5E27D80-224D-48AA-8501-5E72BF8058D6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1823322-7AFA-4737-AFA0-6C62941643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01A17D5-EB94-4DA4-83E8-8426B0D964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CDE9CB4-6E43-455C-9DF1-35C544B5F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168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3F98639-7F90-40D0-B021-ECFBC3B77602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BD0685B-3B24-405D-AC0F-B25C25731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73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9D4B9-559B-4202-BF9D-E3BF9B342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BDA6F2-DB06-46BC-845C-647670FC9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Дата 3">
            <a:extLst>
              <a:ext uri="{FF2B5EF4-FFF2-40B4-BE49-F238E27FC236}">
                <a16:creationId xmlns:a16="http://schemas.microsoft.com/office/drawing/2014/main" id="{EE84E44F-A814-4ADD-9E0C-575BC24F58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176964"/>
            <a:ext cx="5740020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Кафедра математики и естественно-научных дисциплин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Е.К. Самаров, к.т.н., доцент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Нижний колонтитул 4">
            <a:extLst>
              <a:ext uri="{FF2B5EF4-FFF2-40B4-BE49-F238E27FC236}">
                <a16:creationId xmlns:a16="http://schemas.microsoft.com/office/drawing/2014/main" id="{8A12287F-524C-455A-BD08-916E8AA991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28346" y="6176964"/>
            <a:ext cx="4039738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lang="ru-RU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Матрицы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Электронное пособие в формате MS PowerPoint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Номер слайда 5">
            <a:extLst>
              <a:ext uri="{FF2B5EF4-FFF2-40B4-BE49-F238E27FC236}">
                <a16:creationId xmlns:a16="http://schemas.microsoft.com/office/drawing/2014/main" id="{5D4A72DA-AF4B-4D8D-AFF2-C513DD0131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8209" y="6176964"/>
            <a:ext cx="435592" cy="544512"/>
          </a:xfrm>
          <a:prstGeom prst="rect">
            <a:avLst/>
          </a:prstGeom>
          <a:solidFill>
            <a:srgbClr val="001E5F"/>
          </a:solidFill>
        </p:spPr>
        <p:txBody>
          <a:bodyPr anchor="ctr" anchorCtr="0"/>
          <a:lstStyle>
            <a:lvl1pPr algn="ctr">
              <a:defRPr lang="ru-RU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975235-4C60-468A-B66D-D6D9D0FC09C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939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E4D7371-EFC4-49A0-9269-3154CE6E7F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0E803BF-FF4B-41B1-AA60-D14D70DF4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Дата 3">
            <a:extLst>
              <a:ext uri="{FF2B5EF4-FFF2-40B4-BE49-F238E27FC236}">
                <a16:creationId xmlns:a16="http://schemas.microsoft.com/office/drawing/2014/main" id="{CDDEC4D3-12EE-492A-BEC5-D1942DF42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176964"/>
            <a:ext cx="5740020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Кафедра математики и естественно-научных дисциплин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Е.К. Самаров, к.т.н., доцент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Нижний колонтитул 4">
            <a:extLst>
              <a:ext uri="{FF2B5EF4-FFF2-40B4-BE49-F238E27FC236}">
                <a16:creationId xmlns:a16="http://schemas.microsoft.com/office/drawing/2014/main" id="{AB388FCB-C0AB-4D4D-B137-B0B6C6B660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28346" y="6176964"/>
            <a:ext cx="4039738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lang="ru-RU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Матрицы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Электронное пособие в формате MS PowerPoint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Номер слайда 5">
            <a:extLst>
              <a:ext uri="{FF2B5EF4-FFF2-40B4-BE49-F238E27FC236}">
                <a16:creationId xmlns:a16="http://schemas.microsoft.com/office/drawing/2014/main" id="{9C6A7507-BFCF-4909-9B0E-854F10234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8209" y="6176964"/>
            <a:ext cx="435592" cy="544512"/>
          </a:xfrm>
          <a:prstGeom prst="rect">
            <a:avLst/>
          </a:prstGeom>
          <a:solidFill>
            <a:srgbClr val="002060"/>
          </a:solidFill>
        </p:spPr>
        <p:txBody>
          <a:bodyPr anchor="ctr" anchorCtr="0"/>
          <a:lstStyle>
            <a:lvl1pPr algn="ctr">
              <a:defRPr lang="ru-RU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975235-4C60-468A-B66D-D6D9D0FC09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40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5B068F-4189-40DC-929A-57FC2A8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5" name="Дата 3">
            <a:extLst>
              <a:ext uri="{FF2B5EF4-FFF2-40B4-BE49-F238E27FC236}">
                <a16:creationId xmlns:a16="http://schemas.microsoft.com/office/drawing/2014/main" id="{BCF81479-DC70-4E3C-9C87-53AEBA479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176964"/>
            <a:ext cx="5740020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Кафедра математики и естественно-научных дисциплин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Е.К. Самаров, к.т.н., доцент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Нижний колонтитул 4">
            <a:extLst>
              <a:ext uri="{FF2B5EF4-FFF2-40B4-BE49-F238E27FC236}">
                <a16:creationId xmlns:a16="http://schemas.microsoft.com/office/drawing/2014/main" id="{B819B301-A4D3-4EA7-990A-D1F8454EB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28346" y="6176964"/>
            <a:ext cx="4039738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lang="ru-RU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Матрицы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Электронное пособие в формате MS PowerPoint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B4E22292-671A-41C3-BEA7-0C0569635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8209" y="6176964"/>
            <a:ext cx="435592" cy="544512"/>
          </a:xfrm>
          <a:prstGeom prst="rect">
            <a:avLst/>
          </a:prstGeom>
          <a:solidFill>
            <a:srgbClr val="002060"/>
          </a:solidFill>
        </p:spPr>
        <p:txBody>
          <a:bodyPr anchor="ctr" anchorCtr="0"/>
          <a:lstStyle>
            <a:lvl1pPr algn="ctr">
              <a:defRPr lang="ru-RU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975235-4C60-468A-B66D-D6D9D0FC09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71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2D240B-FA5C-4B6E-85C7-03983DEAC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8A4C50-83CC-4431-9D8A-28281E23B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9" name="Дата 3">
            <a:extLst>
              <a:ext uri="{FF2B5EF4-FFF2-40B4-BE49-F238E27FC236}">
                <a16:creationId xmlns:a16="http://schemas.microsoft.com/office/drawing/2014/main" id="{8B6A135F-4BBF-4D17-AEE5-AD731C9301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176964"/>
            <a:ext cx="5740020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Кафедра математики и естественно-научных дисциплин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Е.К. Самаров, к.т.н., доцент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Нижний колонтитул 4">
            <a:extLst>
              <a:ext uri="{FF2B5EF4-FFF2-40B4-BE49-F238E27FC236}">
                <a16:creationId xmlns:a16="http://schemas.microsoft.com/office/drawing/2014/main" id="{2464E0CB-CD11-4F79-B679-B6DF4F5BC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28346" y="6176964"/>
            <a:ext cx="4039738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lang="ru-RU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Матрицы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Электронное пособие в формате MS PowerPoint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Номер слайда 5">
            <a:extLst>
              <a:ext uri="{FF2B5EF4-FFF2-40B4-BE49-F238E27FC236}">
                <a16:creationId xmlns:a16="http://schemas.microsoft.com/office/drawing/2014/main" id="{4F5F8FAB-A1C7-4866-AD60-D3A4499BC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8209" y="6176964"/>
            <a:ext cx="435592" cy="544512"/>
          </a:xfrm>
          <a:prstGeom prst="rect">
            <a:avLst/>
          </a:prstGeom>
          <a:solidFill>
            <a:srgbClr val="002060"/>
          </a:solidFill>
        </p:spPr>
        <p:txBody>
          <a:bodyPr anchor="ctr" anchorCtr="0"/>
          <a:lstStyle>
            <a:lvl1pPr algn="ctr">
              <a:defRPr lang="ru-RU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975235-4C60-468A-B66D-D6D9D0FC09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72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5526F6-4B92-46A6-B133-F3F893C22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16E22D-CEBF-4EBD-A07A-5440138E7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Дата 3">
            <a:extLst>
              <a:ext uri="{FF2B5EF4-FFF2-40B4-BE49-F238E27FC236}">
                <a16:creationId xmlns:a16="http://schemas.microsoft.com/office/drawing/2014/main" id="{E95F849F-6037-4C28-863F-CCF5478C9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176964"/>
            <a:ext cx="5740020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Кафедра математики и естественно-научных дисциплин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Е.К. Самаров, к.т.н., доцент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Нижний колонтитул 4">
            <a:extLst>
              <a:ext uri="{FF2B5EF4-FFF2-40B4-BE49-F238E27FC236}">
                <a16:creationId xmlns:a16="http://schemas.microsoft.com/office/drawing/2014/main" id="{5C7354AD-E08C-477B-AB07-734C8FE06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28346" y="6176964"/>
            <a:ext cx="4039738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lang="ru-RU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Матрицы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Электронное пособие в формате MS PowerPoint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Номер слайда 5">
            <a:extLst>
              <a:ext uri="{FF2B5EF4-FFF2-40B4-BE49-F238E27FC236}">
                <a16:creationId xmlns:a16="http://schemas.microsoft.com/office/drawing/2014/main" id="{CC66F4D7-CAF5-41CD-B121-705164C9D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8209" y="6176964"/>
            <a:ext cx="435592" cy="544512"/>
          </a:xfrm>
          <a:prstGeom prst="rect">
            <a:avLst/>
          </a:prstGeom>
          <a:solidFill>
            <a:srgbClr val="002060"/>
          </a:solidFill>
        </p:spPr>
        <p:txBody>
          <a:bodyPr anchor="ctr" anchorCtr="0"/>
          <a:lstStyle>
            <a:lvl1pPr algn="ctr">
              <a:defRPr lang="ru-RU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975235-4C60-468A-B66D-D6D9D0FC09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24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5B8C99-C478-4221-AAFD-08B556D45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B37698-DD35-4500-94AA-5C4CDCAF71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1EE836-1C53-4724-A50D-C7856A3E5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7" name="Дата 3">
            <a:extLst>
              <a:ext uri="{FF2B5EF4-FFF2-40B4-BE49-F238E27FC236}">
                <a16:creationId xmlns:a16="http://schemas.microsoft.com/office/drawing/2014/main" id="{D2FA0EC7-390A-4ED8-8095-508E630E4F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176964"/>
            <a:ext cx="5740020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Кафедра математики и естественно-научных дисциплин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Е.К. Самаров, к.т.н., доцент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Нижний колонтитул 4">
            <a:extLst>
              <a:ext uri="{FF2B5EF4-FFF2-40B4-BE49-F238E27FC236}">
                <a16:creationId xmlns:a16="http://schemas.microsoft.com/office/drawing/2014/main" id="{3CFB599E-FA5B-40BF-A70F-7473AE7CB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28346" y="6176964"/>
            <a:ext cx="4039738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lang="ru-RU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Матрицы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Электронное пособие в формате MS PowerPoint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Номер слайда 5">
            <a:extLst>
              <a:ext uri="{FF2B5EF4-FFF2-40B4-BE49-F238E27FC236}">
                <a16:creationId xmlns:a16="http://schemas.microsoft.com/office/drawing/2014/main" id="{831520E7-BE44-4872-AA8B-EE9437CAB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8209" y="6176964"/>
            <a:ext cx="435592" cy="544512"/>
          </a:xfrm>
          <a:prstGeom prst="rect">
            <a:avLst/>
          </a:prstGeom>
          <a:solidFill>
            <a:srgbClr val="002060"/>
          </a:solidFill>
        </p:spPr>
        <p:txBody>
          <a:bodyPr anchor="ctr" anchorCtr="0"/>
          <a:lstStyle>
            <a:lvl1pPr algn="ctr">
              <a:defRPr lang="ru-RU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975235-4C60-468A-B66D-D6D9D0FC09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95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22C46-77E9-4525-B4E4-E37CF796A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C41542-6C13-4427-AC07-E1537D773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EDC649-66BF-4DB5-9A1B-582F44335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9932C05-EFCC-4013-85B0-BA4A08E20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9CB3558-527E-4F37-AF65-1B0B76E295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9" name="Дата 3">
            <a:extLst>
              <a:ext uri="{FF2B5EF4-FFF2-40B4-BE49-F238E27FC236}">
                <a16:creationId xmlns:a16="http://schemas.microsoft.com/office/drawing/2014/main" id="{89F8ABF2-5EDC-4CA8-915C-0DC3CFA4C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176964"/>
            <a:ext cx="5740020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Кафедра математики и естественно-научных дисциплин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Е.К. Самаров, к.т.н., доцент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Нижний колонтитул 4">
            <a:extLst>
              <a:ext uri="{FF2B5EF4-FFF2-40B4-BE49-F238E27FC236}">
                <a16:creationId xmlns:a16="http://schemas.microsoft.com/office/drawing/2014/main" id="{F3396E90-95CA-4DD5-A304-B5AEEA24A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28346" y="6176964"/>
            <a:ext cx="4039738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lang="ru-RU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Матрицы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Электронное пособие в формате MS PowerPoint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Номер слайда 5">
            <a:extLst>
              <a:ext uri="{FF2B5EF4-FFF2-40B4-BE49-F238E27FC236}">
                <a16:creationId xmlns:a16="http://schemas.microsoft.com/office/drawing/2014/main" id="{66815965-23C8-443F-A0F1-796F5AF1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8209" y="6176964"/>
            <a:ext cx="435592" cy="544512"/>
          </a:xfrm>
          <a:prstGeom prst="rect">
            <a:avLst/>
          </a:prstGeom>
          <a:solidFill>
            <a:srgbClr val="002060"/>
          </a:solidFill>
        </p:spPr>
        <p:txBody>
          <a:bodyPr anchor="ctr" anchorCtr="0"/>
          <a:lstStyle>
            <a:lvl1pPr algn="ctr">
              <a:defRPr lang="ru-RU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975235-4C60-468A-B66D-D6D9D0FC09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36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649687-6D2D-4302-8F53-3E47A54E8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5" name="Дата 3">
            <a:extLst>
              <a:ext uri="{FF2B5EF4-FFF2-40B4-BE49-F238E27FC236}">
                <a16:creationId xmlns:a16="http://schemas.microsoft.com/office/drawing/2014/main" id="{2A81E79D-DE33-4285-8A6B-71C497D13B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176964"/>
            <a:ext cx="5740020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Кафедра математики и естественно-научных дисциплин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Е.К. Самаров, к.т.н., доцент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Нижний колонтитул 4">
            <a:extLst>
              <a:ext uri="{FF2B5EF4-FFF2-40B4-BE49-F238E27FC236}">
                <a16:creationId xmlns:a16="http://schemas.microsoft.com/office/drawing/2014/main" id="{5B2134C9-AFAE-4898-AC9A-2347BF1F1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28346" y="6176964"/>
            <a:ext cx="4039738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lang="ru-RU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Матрицы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Электронное пособие в формате MS PowerPoint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6FB69862-FB66-459F-A4FB-4ECFA9A8A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8209" y="6176964"/>
            <a:ext cx="435592" cy="544512"/>
          </a:xfrm>
          <a:prstGeom prst="rect">
            <a:avLst/>
          </a:prstGeom>
          <a:solidFill>
            <a:srgbClr val="002060"/>
          </a:solidFill>
        </p:spPr>
        <p:txBody>
          <a:bodyPr anchor="ctr" anchorCtr="0"/>
          <a:lstStyle>
            <a:lvl1pPr algn="ctr">
              <a:defRPr lang="ru-RU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975235-4C60-468A-B66D-D6D9D0FC09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04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F2046-129C-4880-964D-74758A236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BB5F52-EA83-42B8-9C61-B4CD5860E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80FE6B-CD30-475D-BE77-2F2246F1A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Дата 3">
            <a:extLst>
              <a:ext uri="{FF2B5EF4-FFF2-40B4-BE49-F238E27FC236}">
                <a16:creationId xmlns:a16="http://schemas.microsoft.com/office/drawing/2014/main" id="{5C626741-08F3-4274-BAE8-310661F218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176964"/>
            <a:ext cx="5740020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Кафедра математики и естественно-научных дисциплин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Е.К. Самаров, к.т.н., доцент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Нижний колонтитул 4">
            <a:extLst>
              <a:ext uri="{FF2B5EF4-FFF2-40B4-BE49-F238E27FC236}">
                <a16:creationId xmlns:a16="http://schemas.microsoft.com/office/drawing/2014/main" id="{D2C8D3FB-9865-4726-A1FD-B6FF6FCAC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28346" y="6176964"/>
            <a:ext cx="4039738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lang="ru-RU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Матрицы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Электронное пособие в формате MS PowerPoint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Номер слайда 5">
            <a:extLst>
              <a:ext uri="{FF2B5EF4-FFF2-40B4-BE49-F238E27FC236}">
                <a16:creationId xmlns:a16="http://schemas.microsoft.com/office/drawing/2014/main" id="{3DE6865C-66EE-44CF-AC9A-612E36A7F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8209" y="6176964"/>
            <a:ext cx="435592" cy="544512"/>
          </a:xfrm>
          <a:prstGeom prst="rect">
            <a:avLst/>
          </a:prstGeom>
          <a:solidFill>
            <a:srgbClr val="002060"/>
          </a:solidFill>
        </p:spPr>
        <p:txBody>
          <a:bodyPr anchor="ctr" anchorCtr="0"/>
          <a:lstStyle>
            <a:lvl1pPr algn="ctr">
              <a:defRPr lang="ru-RU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975235-4C60-468A-B66D-D6D9D0FC09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89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6953C-38B8-4339-BC5C-EE82E3985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DBEB348-4676-47BB-AA90-2F42EB2FC3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4C98B2-F8ED-4727-AD91-488346E84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Дата 3">
            <a:extLst>
              <a:ext uri="{FF2B5EF4-FFF2-40B4-BE49-F238E27FC236}">
                <a16:creationId xmlns:a16="http://schemas.microsoft.com/office/drawing/2014/main" id="{9BDA8787-F6D0-410E-902B-C6D1F261A0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176964"/>
            <a:ext cx="5740020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Кафедра математики и естественно-научных дисциплин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Е.К. Самаров, к.т.н., доцент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Нижний колонтитул 4">
            <a:extLst>
              <a:ext uri="{FF2B5EF4-FFF2-40B4-BE49-F238E27FC236}">
                <a16:creationId xmlns:a16="http://schemas.microsoft.com/office/drawing/2014/main" id="{CC67A335-3A26-4B64-A03B-79290E7BB5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28346" y="6176964"/>
            <a:ext cx="4039738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lang="ru-RU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Матрицы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Электронное пособие в формате MS PowerPoint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Номер слайда 5">
            <a:extLst>
              <a:ext uri="{FF2B5EF4-FFF2-40B4-BE49-F238E27FC236}">
                <a16:creationId xmlns:a16="http://schemas.microsoft.com/office/drawing/2014/main" id="{C57806BD-CB39-423F-B1FF-30B40652B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8209" y="6176964"/>
            <a:ext cx="435592" cy="544512"/>
          </a:xfrm>
          <a:prstGeom prst="rect">
            <a:avLst/>
          </a:prstGeom>
          <a:solidFill>
            <a:srgbClr val="002060"/>
          </a:solidFill>
        </p:spPr>
        <p:txBody>
          <a:bodyPr anchor="ctr" anchorCtr="0"/>
          <a:lstStyle>
            <a:lvl1pPr algn="ctr">
              <a:defRPr lang="ru-RU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975235-4C60-468A-B66D-D6D9D0FC09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75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5CAD10-61DD-4022-9B81-7B9D6C464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BBCC15-7059-49F6-A70E-2408514EE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Дата 3">
            <a:extLst>
              <a:ext uri="{FF2B5EF4-FFF2-40B4-BE49-F238E27FC236}">
                <a16:creationId xmlns:a16="http://schemas.microsoft.com/office/drawing/2014/main" id="{2C1D3A0C-DBF4-47B4-BE5C-193B50660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176964"/>
            <a:ext cx="5740020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Кафедра математики и естественно-научных дисциплин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Е.К. Самаров, к.т.н., доцент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Нижний колонтитул 4">
            <a:extLst>
              <a:ext uri="{FF2B5EF4-FFF2-40B4-BE49-F238E27FC236}">
                <a16:creationId xmlns:a16="http://schemas.microsoft.com/office/drawing/2014/main" id="{D179A7CE-7C9B-4757-9DB3-74AE649114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28346" y="6176964"/>
            <a:ext cx="4039738" cy="544512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>
              <a:defRPr lang="ru-RU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/>
              <a:t>Матрицы</a:t>
            </a:r>
          </a:p>
          <a:p>
            <a:pPr algn="r"/>
            <a:r>
              <a:rPr lang="ru-RU" sz="1200">
                <a:solidFill>
                  <a:schemeClr val="accent4">
                    <a:lumMod val="60000"/>
                    <a:lumOff val="40000"/>
                  </a:schemeClr>
                </a:solidFill>
              </a:rPr>
              <a:t>Электронное пособие в формате MS PowerPoint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Номер слайда 5">
            <a:extLst>
              <a:ext uri="{FF2B5EF4-FFF2-40B4-BE49-F238E27FC236}">
                <a16:creationId xmlns:a16="http://schemas.microsoft.com/office/drawing/2014/main" id="{1BF925D1-6F87-43FB-B79C-E443ADB53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8209" y="6176964"/>
            <a:ext cx="435592" cy="544512"/>
          </a:xfrm>
          <a:prstGeom prst="rect">
            <a:avLst/>
          </a:prstGeom>
          <a:solidFill>
            <a:srgbClr val="002060"/>
          </a:solidFill>
        </p:spPr>
        <p:txBody>
          <a:bodyPr anchor="ctr" anchorCtr="0"/>
          <a:lstStyle>
            <a:lvl1pPr algn="ctr">
              <a:defRPr lang="ru-RU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975235-4C60-468A-B66D-D6D9D0FC09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89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10733-7849-412B-A9F5-5F74E6C51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89C2FE-9AA9-4D00-AC75-B891F1F84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2FA2020D-D6FF-4DE5-A491-A8CEE07FD652}"/>
              </a:ext>
            </a:extLst>
          </p:cNvPr>
          <p:cNvSpPr txBox="1">
            <a:spLocks/>
          </p:cNvSpPr>
          <p:nvPr userDrawn="1"/>
        </p:nvSpPr>
        <p:spPr>
          <a:xfrm>
            <a:off x="1" y="1"/>
            <a:ext cx="12191999" cy="859929"/>
          </a:xfrm>
          <a:prstGeom prst="rect">
            <a:avLst/>
          </a:prstGeom>
          <a:solidFill>
            <a:srgbClr val="001E5F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B3897394-8C46-4554-9838-D369D401C43E}"/>
              </a:ext>
            </a:extLst>
          </p:cNvPr>
          <p:cNvSpPr txBox="1">
            <a:spLocks/>
          </p:cNvSpPr>
          <p:nvPr userDrawn="1"/>
        </p:nvSpPr>
        <p:spPr>
          <a:xfrm>
            <a:off x="0" y="858509"/>
            <a:ext cx="12192000" cy="136358"/>
          </a:xfrm>
          <a:prstGeom prst="rect">
            <a:avLst/>
          </a:prstGeom>
          <a:solidFill>
            <a:srgbClr val="C9A04B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600" b="1" dirty="0">
                <a:solidFill>
                  <a:schemeClr val="bg1"/>
                </a:solidFill>
              </a:rPr>
              <a:t/>
            </a:r>
            <a:br>
              <a:rPr lang="ru-RU" sz="9600" b="1" dirty="0">
                <a:solidFill>
                  <a:schemeClr val="bg1"/>
                </a:solidFill>
              </a:rPr>
            </a:br>
            <a:r>
              <a:rPr lang="ru-RU" sz="9600" b="1" dirty="0">
                <a:solidFill>
                  <a:schemeClr val="bg1"/>
                </a:solidFill>
              </a:rPr>
              <a:t/>
            </a:r>
            <a:br>
              <a:rPr lang="ru-RU" sz="9600" b="1" dirty="0">
                <a:solidFill>
                  <a:schemeClr val="bg1"/>
                </a:solidFill>
              </a:rPr>
            </a:br>
            <a:endParaRPr lang="ru-RU" sz="2400" dirty="0"/>
          </a:p>
        </p:txBody>
      </p:sp>
      <p:sp>
        <p:nvSpPr>
          <p:cNvPr id="13" name="Дата 3">
            <a:extLst>
              <a:ext uri="{FF2B5EF4-FFF2-40B4-BE49-F238E27FC236}">
                <a16:creationId xmlns:a16="http://schemas.microsoft.com/office/drawing/2014/main" id="{F7F27C6C-CD3A-407E-8510-2646715939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176964"/>
            <a:ext cx="5740020" cy="544512"/>
          </a:xfrm>
          <a:prstGeom prst="rect">
            <a:avLst/>
          </a:prstGeom>
          <a:solidFill>
            <a:srgbClr val="001E5F"/>
          </a:solidFill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 dirty="0"/>
              <a:t>Кафедра математики и естественно-научных дисциплин</a:t>
            </a:r>
          </a:p>
          <a:p>
            <a:pPr algn="r"/>
            <a:r>
              <a:rPr lang="ru-RU" sz="1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Е.К. Самаров, к.т.н., доцент</a:t>
            </a:r>
          </a:p>
        </p:txBody>
      </p:sp>
      <p:sp>
        <p:nvSpPr>
          <p:cNvPr id="14" name="Нижний колонтитул 4">
            <a:extLst>
              <a:ext uri="{FF2B5EF4-FFF2-40B4-BE49-F238E27FC236}">
                <a16:creationId xmlns:a16="http://schemas.microsoft.com/office/drawing/2014/main" id="{59EDA876-7C3D-470D-8D13-9D5FF6EC6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28346" y="6176964"/>
            <a:ext cx="4039738" cy="544512"/>
          </a:xfrm>
          <a:prstGeom prst="rect">
            <a:avLst/>
          </a:prstGeom>
          <a:solidFill>
            <a:srgbClr val="001E5F"/>
          </a:solidFill>
        </p:spPr>
        <p:txBody>
          <a:bodyPr/>
          <a:lstStyle>
            <a:lvl1pPr>
              <a:defRPr lang="ru-RU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 dirty="0"/>
              <a:t>Матрицы</a:t>
            </a:r>
          </a:p>
          <a:p>
            <a:pPr algn="r"/>
            <a:r>
              <a:rPr lang="ru-RU" sz="1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Электронное пособие в формате MS </a:t>
            </a:r>
            <a:r>
              <a:rPr lang="ru-RU" sz="12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PowerPoint</a:t>
            </a:r>
            <a:endParaRPr lang="ru-RU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Номер слайда 5">
            <a:extLst>
              <a:ext uri="{FF2B5EF4-FFF2-40B4-BE49-F238E27FC236}">
                <a16:creationId xmlns:a16="http://schemas.microsoft.com/office/drawing/2014/main" id="{7AC1A86B-E727-4D8F-B8C8-5CD007F425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8209" y="6176964"/>
            <a:ext cx="435592" cy="544512"/>
          </a:xfrm>
          <a:prstGeom prst="rect">
            <a:avLst/>
          </a:prstGeom>
          <a:solidFill>
            <a:srgbClr val="001E5F"/>
          </a:solidFill>
        </p:spPr>
        <p:txBody>
          <a:bodyPr anchor="ctr" anchorCtr="0"/>
          <a:lstStyle>
            <a:lvl1pPr algn="ctr">
              <a:defRPr lang="ru-RU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975235-4C60-468A-B66D-D6D9D0FC09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134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DFB64942-92C9-4484-A8F3-D5206211ACDA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191999" cy="2049269"/>
          </a:xfrm>
          <a:prstGeom prst="rect">
            <a:avLst/>
          </a:prstGeom>
          <a:solidFill>
            <a:srgbClr val="001E5F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80C3A4-350D-4966-AE39-0B11D02756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603" y="2432137"/>
            <a:ext cx="11637694" cy="3652127"/>
          </a:xfrm>
          <a:solidFill>
            <a:srgbClr val="00A3FE"/>
          </a:solidFill>
        </p:spPr>
        <p:txBody>
          <a:bodyPr>
            <a:normAutofit fontScale="90000"/>
          </a:bodyPr>
          <a:lstStyle/>
          <a:p>
            <a:r>
              <a:rPr lang="ru-RU" sz="5600" b="1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Университета до 2030 г.</a:t>
            </a:r>
            <a:r>
              <a:rPr lang="ru-RU" sz="4700" b="1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700" b="1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концепции</a:t>
            </a:r>
            <a:br>
              <a:rPr lang="ru-RU" sz="4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  </a:t>
            </a:r>
            <a:r>
              <a:rPr lang="ru-RU" sz="2700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Служба проректора</a:t>
            </a:r>
            <a:br>
              <a:rPr lang="ru-RU" sz="2700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         по стратегическому развитию</a:t>
            </a:r>
            <a:br>
              <a:rPr lang="ru-RU" sz="2700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       и цифровой трансформации</a:t>
            </a:r>
            <a:br>
              <a:rPr lang="ru-RU" sz="2700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Королев, МО – 2022 г.</a:t>
            </a: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6C9E125D-529F-404D-9151-C43218DBDE93}"/>
              </a:ext>
            </a:extLst>
          </p:cNvPr>
          <p:cNvSpPr txBox="1">
            <a:spLocks/>
          </p:cNvSpPr>
          <p:nvPr/>
        </p:nvSpPr>
        <p:spPr>
          <a:xfrm>
            <a:off x="2780297" y="274540"/>
            <a:ext cx="9144000" cy="175083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FFFFFF"/>
                </a:solidFill>
                <a:latin typeface="Arial" panose="020B0604020202020204" pitchFamily="34" charset="0"/>
              </a:rPr>
              <a:t>Государственное бюджетное образовательное учреждение высшего образования Московской области</a:t>
            </a:r>
          </a:p>
          <a:p>
            <a:pPr algn="ctr"/>
            <a:r>
              <a:rPr lang="ru-RU" sz="4800" b="1" i="0" dirty="0">
                <a:solidFill>
                  <a:srgbClr val="C9A04B"/>
                </a:solidFill>
                <a:effectLst/>
                <a:latin typeface="Open Sans"/>
              </a:rPr>
              <a:t>Технологический университет</a:t>
            </a:r>
          </a:p>
          <a:p>
            <a:pPr algn="ctr"/>
            <a:r>
              <a:rPr lang="ru-RU" b="0" i="0" dirty="0">
                <a:solidFill>
                  <a:srgbClr val="C9A04B"/>
                </a:solidFill>
                <a:effectLst/>
                <a:latin typeface="Open Sans"/>
              </a:rPr>
              <a:t>имени дважды Героя Советского Союза,</a:t>
            </a:r>
            <a:br>
              <a:rPr lang="ru-RU" b="0" i="0" dirty="0">
                <a:solidFill>
                  <a:srgbClr val="C9A04B"/>
                </a:solidFill>
                <a:effectLst/>
                <a:latin typeface="Open Sans"/>
              </a:rPr>
            </a:br>
            <a:r>
              <a:rPr lang="ru-RU" b="0" i="0" dirty="0">
                <a:solidFill>
                  <a:srgbClr val="C9A04B"/>
                </a:solidFill>
                <a:effectLst/>
                <a:latin typeface="Open Sans"/>
              </a:rPr>
              <a:t>летчика-космонавта А.А. Леонова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204319A5-65F8-4C08-87F4-E4B73D5B5C69}"/>
              </a:ext>
            </a:extLst>
          </p:cNvPr>
          <p:cNvSpPr txBox="1">
            <a:spLocks/>
          </p:cNvSpPr>
          <p:nvPr/>
        </p:nvSpPr>
        <p:spPr>
          <a:xfrm>
            <a:off x="0" y="2049268"/>
            <a:ext cx="12192000" cy="272715"/>
          </a:xfrm>
          <a:prstGeom prst="rect">
            <a:avLst/>
          </a:prstGeom>
          <a:solidFill>
            <a:srgbClr val="C9A04B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600" b="1" dirty="0">
                <a:solidFill>
                  <a:schemeClr val="bg1"/>
                </a:solidFill>
              </a:rPr>
              <a:t/>
            </a:r>
            <a:br>
              <a:rPr lang="ru-RU" sz="9600" b="1" dirty="0">
                <a:solidFill>
                  <a:schemeClr val="bg1"/>
                </a:solidFill>
              </a:rPr>
            </a:br>
            <a:r>
              <a:rPr lang="ru-RU" sz="9600" b="1" dirty="0">
                <a:solidFill>
                  <a:schemeClr val="bg1"/>
                </a:solidFill>
              </a:rPr>
              <a:t/>
            </a:r>
            <a:br>
              <a:rPr lang="ru-RU" sz="9600" b="1" dirty="0">
                <a:solidFill>
                  <a:schemeClr val="bg1"/>
                </a:solidFill>
              </a:rPr>
            </a:br>
            <a:endParaRPr lang="ru-RU" sz="2400" dirty="0"/>
          </a:p>
        </p:txBody>
      </p:sp>
      <p:sp>
        <p:nvSpPr>
          <p:cNvPr id="32" name="Номер слайда 31">
            <a:extLst>
              <a:ext uri="{FF2B5EF4-FFF2-40B4-BE49-F238E27FC236}">
                <a16:creationId xmlns:a16="http://schemas.microsoft.com/office/drawing/2014/main" id="{FF6F2122-1F21-4108-8E2F-BB4C94B181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solidFill>
            <a:srgbClr val="001E5F"/>
          </a:solidFill>
        </p:spPr>
        <p:txBody>
          <a:bodyPr/>
          <a:lstStyle/>
          <a:p>
            <a:fld id="{E4975235-4C60-468A-B66D-D6D9D0FC09C1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2" name="Нижний колонтитул 3">
            <a:extLst>
              <a:ext uri="{FF2B5EF4-FFF2-40B4-BE49-F238E27FC236}">
                <a16:creationId xmlns:a16="http://schemas.microsoft.com/office/drawing/2014/main" id="{D508E5D6-F211-4D58-BE89-40F34B321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9390" y="6176964"/>
            <a:ext cx="4588696" cy="544512"/>
          </a:xfrm>
          <a:solidFill>
            <a:srgbClr val="001E5F"/>
          </a:solidFill>
        </p:spPr>
        <p:txBody>
          <a:bodyPr/>
          <a:lstStyle/>
          <a:p>
            <a:pPr algn="r"/>
            <a:r>
              <a:rPr lang="ru-RU" sz="1200" b="1" dirty="0"/>
              <a:t>Презентация для Ученого совета    </a:t>
            </a:r>
            <a:r>
              <a:rPr lang="ru-RU" sz="1200" b="1" dirty="0">
                <a:solidFill>
                  <a:srgbClr val="C9A04B"/>
                </a:solidFill>
              </a:rPr>
              <a:t>Служба проректора по стратегическому развитию и цифровой трансформации</a:t>
            </a:r>
          </a:p>
        </p:txBody>
      </p:sp>
      <p:sp>
        <p:nvSpPr>
          <p:cNvPr id="13" name="Дата 29">
            <a:extLst>
              <a:ext uri="{FF2B5EF4-FFF2-40B4-BE49-F238E27FC236}">
                <a16:creationId xmlns:a16="http://schemas.microsoft.com/office/drawing/2014/main" id="{16A47F97-5D1A-4AE9-BB69-9FA1B154A3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2" y="6176964"/>
            <a:ext cx="5174410" cy="544512"/>
          </a:xfrm>
          <a:solidFill>
            <a:srgbClr val="001E5F"/>
          </a:solidFill>
        </p:spPr>
        <p:txBody>
          <a:bodyPr/>
          <a:lstStyle/>
          <a:p>
            <a:r>
              <a:rPr lang="ru-RU" sz="1200" b="1" dirty="0"/>
              <a:t>Концепция развития Университета</a:t>
            </a:r>
          </a:p>
          <a:p>
            <a:r>
              <a:rPr lang="ru-RU" sz="1200" b="1" dirty="0">
                <a:solidFill>
                  <a:srgbClr val="C9A04B"/>
                </a:solidFill>
              </a:rPr>
              <a:t>	                Стратегические проекты и инициативы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3EA7913-141B-4E26-91AD-082FDEEE350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15767" y="50903"/>
            <a:ext cx="2244891" cy="194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14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ятиугольник 6">
            <a:extLst>
              <a:ext uri="{FF2B5EF4-FFF2-40B4-BE49-F238E27FC236}">
                <a16:creationId xmlns:a16="http://schemas.microsoft.com/office/drawing/2014/main" id="{7C67B6A7-AC1D-4B23-9882-336276029A47}"/>
              </a:ext>
            </a:extLst>
          </p:cNvPr>
          <p:cNvSpPr/>
          <p:nvPr/>
        </p:nvSpPr>
        <p:spPr>
          <a:xfrm>
            <a:off x="838200" y="1216568"/>
            <a:ext cx="2833282" cy="544116"/>
          </a:xfrm>
          <a:prstGeom prst="homePlate">
            <a:avLst/>
          </a:prstGeom>
          <a:solidFill>
            <a:srgbClr val="002060"/>
          </a:solidFill>
          <a:ln w="57150">
            <a:solidFill>
              <a:srgbClr val="C9A04B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lvl="0"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Ожидаемые результаты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3F0C88-68AF-4961-95B8-151BBE7CC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975235-4C60-468A-B66D-D6D9D0FC09C1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195ED7-24F2-4864-A79A-9C0DFF23D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41DE5075-88D6-4412-B461-4868F15F9569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1353800" cy="852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№ 3 – «Технологическое превосходство, присущее лидирующему цифровому ВУЗу»     </a:t>
            </a:r>
            <a:r>
              <a:rPr lang="ru-RU" sz="320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Краткое описание</a:t>
            </a: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Нижний колонтитул 3">
            <a:extLst>
              <a:ext uri="{FF2B5EF4-FFF2-40B4-BE49-F238E27FC236}">
                <a16:creationId xmlns:a16="http://schemas.microsoft.com/office/drawing/2014/main" id="{0941F949-416A-4FD4-AA0C-601F5F9A6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9390" y="6176964"/>
            <a:ext cx="4588696" cy="544512"/>
          </a:xfrm>
          <a:solidFill>
            <a:srgbClr val="001E5F"/>
          </a:solidFill>
        </p:spPr>
        <p:txBody>
          <a:bodyPr/>
          <a:lstStyle/>
          <a:p>
            <a:pPr algn="r"/>
            <a:r>
              <a:rPr lang="ru-RU" sz="1200" b="1" dirty="0"/>
              <a:t>Презентация для Ученого совета    </a:t>
            </a:r>
            <a:r>
              <a:rPr lang="ru-RU" sz="1200" b="1" dirty="0">
                <a:solidFill>
                  <a:srgbClr val="C9A04B"/>
                </a:solidFill>
              </a:rPr>
              <a:t>Служба проректора по стратегическому развитию и цифровой трансформации</a:t>
            </a:r>
          </a:p>
        </p:txBody>
      </p:sp>
      <p:sp>
        <p:nvSpPr>
          <p:cNvPr id="26" name="Дата 29">
            <a:extLst>
              <a:ext uri="{FF2B5EF4-FFF2-40B4-BE49-F238E27FC236}">
                <a16:creationId xmlns:a16="http://schemas.microsoft.com/office/drawing/2014/main" id="{F7CC011D-BD47-41D3-B0CB-7C6C21BC3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2" y="6176964"/>
            <a:ext cx="5174410" cy="544512"/>
          </a:xfrm>
          <a:solidFill>
            <a:srgbClr val="001E5F"/>
          </a:solidFill>
        </p:spPr>
        <p:txBody>
          <a:bodyPr/>
          <a:lstStyle/>
          <a:p>
            <a:r>
              <a:rPr lang="ru-RU" sz="1200" b="1" dirty="0"/>
              <a:t>Концепция развития Университета</a:t>
            </a:r>
          </a:p>
          <a:p>
            <a:r>
              <a:rPr lang="ru-RU" sz="1200" b="1" dirty="0">
                <a:solidFill>
                  <a:srgbClr val="C9A04B"/>
                </a:solidFill>
              </a:rPr>
              <a:t>	                Стратегические проекты и инициативы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0FC4A25E-8B85-4C86-AA89-F13142760558}"/>
              </a:ext>
            </a:extLst>
          </p:cNvPr>
          <p:cNvSpPr txBox="1">
            <a:spLocks/>
          </p:cNvSpPr>
          <p:nvPr/>
        </p:nvSpPr>
        <p:spPr>
          <a:xfrm>
            <a:off x="3845203" y="1111866"/>
            <a:ext cx="7868274" cy="4969758"/>
          </a:xfrm>
          <a:prstGeom prst="rect">
            <a:avLst/>
          </a:prstGeom>
          <a:solidFill>
            <a:srgbClr val="00A3FE"/>
          </a:solidFill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>
              <a:buClr>
                <a:srgbClr val="001E5F"/>
              </a:buClr>
            </a:pPr>
            <a:r>
              <a:rPr lang="ru-RU" sz="1600" dirty="0"/>
              <a:t>Проект будет считаться полностью реализованным и может быть закрыт при условии выполнения следующих критериев: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/>
            </a:pPr>
            <a:r>
              <a:rPr lang="ru-RU" sz="1200" dirty="0"/>
              <a:t>Обеспечено полностью автоматизированное управление, контроль и учет всех процессов и данных по образовательной и научной деятельности;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/>
            </a:pPr>
            <a:r>
              <a:rPr lang="ru-RU" sz="1200" dirty="0"/>
              <a:t>Отсутствует бумажный документооборот (за исключением требуемого контролирующими и надзорными органами и необходимого по действующему законодательству);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/>
            </a:pPr>
            <a:r>
              <a:rPr lang="ru-RU" sz="1200" dirty="0"/>
              <a:t>Оценки показателей работы преподавателей и результатов деятельности студентов для выявления их сильных сторон и развития осуществляются автоматически в информационно-образовательной среде Университета;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/>
            </a:pPr>
            <a:r>
              <a:rPr lang="ru-RU" sz="1200" dirty="0"/>
              <a:t>Внедрен модуль поддержки научно-теоретических и научно-прикладных исследований, позволяющий моделировать эксперименты, проводить проверки гипотез и осуществлять необходимые расчеты;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/>
            </a:pPr>
            <a:r>
              <a:rPr lang="ru-RU" sz="1200" dirty="0"/>
              <a:t>Целесообразность применения и выстраивание индивидуальных образовательных траекторий осуществляется на основании рекомендаций, вырабатываемых на собственном разработанном специализированном программном обеспечении с использованием технологий искусственного интеллекта;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/>
            </a:pPr>
            <a:r>
              <a:rPr lang="ru-RU" sz="1200" dirty="0"/>
              <a:t>Образовательный процесс включает в себя использование внешних обучающих платформ с помощью интеграционной шины внутренней разработки;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/>
            </a:pPr>
            <a:r>
              <a:rPr lang="ru-RU" sz="1200" dirty="0"/>
              <a:t>Разработан и внедрен полный модуль онлайн обучения и тестирования обучающихся;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/>
            </a:pPr>
            <a:r>
              <a:rPr lang="ru-RU" sz="1200" dirty="0"/>
              <a:t>Разработан модуль учета и управления цифровыми профилями студентов, внедрены и тотально используются электронные зачетные книжки и пропуска;</a:t>
            </a:r>
          </a:p>
        </p:txBody>
      </p:sp>
      <p:sp>
        <p:nvSpPr>
          <p:cNvPr id="10" name="Выгнутая влево стрелка 1">
            <a:extLst>
              <a:ext uri="{FF2B5EF4-FFF2-40B4-BE49-F238E27FC236}">
                <a16:creationId xmlns:a16="http://schemas.microsoft.com/office/drawing/2014/main" id="{DCAE8B30-8155-438D-A033-A7CF99ACD723}"/>
              </a:ext>
            </a:extLst>
          </p:cNvPr>
          <p:cNvSpPr/>
          <p:nvPr/>
        </p:nvSpPr>
        <p:spPr>
          <a:xfrm>
            <a:off x="11430000" y="5917720"/>
            <a:ext cx="691025" cy="633539"/>
          </a:xfrm>
          <a:prstGeom prst="curvedRightArrow">
            <a:avLst/>
          </a:prstGeom>
          <a:solidFill>
            <a:srgbClr val="001B50"/>
          </a:solidFill>
          <a:ln w="57150">
            <a:solidFill>
              <a:srgbClr val="C9A04B"/>
            </a:solidFill>
          </a:ln>
        </p:spPr>
        <p:txBody>
          <a:bodyPr anchor="ctr" anchorCtr="0"/>
          <a:lstStyle/>
          <a:p>
            <a:pPr algn="ctr"/>
            <a:endParaRPr lang="ru-RU" sz="2400" b="1">
              <a:solidFill>
                <a:srgbClr val="001B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996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ятиугольник 6">
            <a:extLst>
              <a:ext uri="{FF2B5EF4-FFF2-40B4-BE49-F238E27FC236}">
                <a16:creationId xmlns:a16="http://schemas.microsoft.com/office/drawing/2014/main" id="{7C67B6A7-AC1D-4B23-9882-336276029A47}"/>
              </a:ext>
            </a:extLst>
          </p:cNvPr>
          <p:cNvSpPr/>
          <p:nvPr/>
        </p:nvSpPr>
        <p:spPr>
          <a:xfrm>
            <a:off x="838200" y="1216568"/>
            <a:ext cx="2833282" cy="544116"/>
          </a:xfrm>
          <a:prstGeom prst="homePlate">
            <a:avLst/>
          </a:prstGeom>
          <a:solidFill>
            <a:srgbClr val="002060"/>
          </a:solidFill>
          <a:ln w="57150">
            <a:solidFill>
              <a:srgbClr val="C9A04B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lvl="0"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Ожидаемые результаты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3F0C88-68AF-4961-95B8-151BBE7CC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975235-4C60-468A-B66D-D6D9D0FC09C1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195ED7-24F2-4864-A79A-9C0DFF23D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41DE5075-88D6-4412-B461-4868F15F9569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1353800" cy="852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№ 3 – «Технологическое превосходство, присущее лидирующему цифровому ВУЗу»     </a:t>
            </a:r>
            <a:r>
              <a:rPr lang="ru-RU" sz="320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Краткое описание</a:t>
            </a: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(6/7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Нижний колонтитул 3">
            <a:extLst>
              <a:ext uri="{FF2B5EF4-FFF2-40B4-BE49-F238E27FC236}">
                <a16:creationId xmlns:a16="http://schemas.microsoft.com/office/drawing/2014/main" id="{0941F949-416A-4FD4-AA0C-601F5F9A6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9390" y="6176964"/>
            <a:ext cx="4588696" cy="544512"/>
          </a:xfrm>
          <a:solidFill>
            <a:srgbClr val="001E5F"/>
          </a:solidFill>
        </p:spPr>
        <p:txBody>
          <a:bodyPr/>
          <a:lstStyle/>
          <a:p>
            <a:pPr algn="r"/>
            <a:r>
              <a:rPr lang="ru-RU" sz="1200" b="1" dirty="0"/>
              <a:t>Презентация для Ученого совета    </a:t>
            </a:r>
            <a:r>
              <a:rPr lang="ru-RU" sz="1200" b="1" dirty="0">
                <a:solidFill>
                  <a:srgbClr val="C9A04B"/>
                </a:solidFill>
              </a:rPr>
              <a:t>Служба проректора по стратегическому развитию и цифровой трансформации</a:t>
            </a:r>
          </a:p>
        </p:txBody>
      </p:sp>
      <p:sp>
        <p:nvSpPr>
          <p:cNvPr id="26" name="Дата 29">
            <a:extLst>
              <a:ext uri="{FF2B5EF4-FFF2-40B4-BE49-F238E27FC236}">
                <a16:creationId xmlns:a16="http://schemas.microsoft.com/office/drawing/2014/main" id="{F7CC011D-BD47-41D3-B0CB-7C6C21BC3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2" y="6176964"/>
            <a:ext cx="5174410" cy="544512"/>
          </a:xfrm>
          <a:solidFill>
            <a:srgbClr val="001E5F"/>
          </a:solidFill>
        </p:spPr>
        <p:txBody>
          <a:bodyPr/>
          <a:lstStyle/>
          <a:p>
            <a:r>
              <a:rPr lang="ru-RU" sz="1200" b="1" dirty="0"/>
              <a:t>Концепция развития Университета</a:t>
            </a:r>
          </a:p>
          <a:p>
            <a:r>
              <a:rPr lang="ru-RU" sz="1200" b="1" dirty="0">
                <a:solidFill>
                  <a:srgbClr val="C9A04B"/>
                </a:solidFill>
              </a:rPr>
              <a:t>	                Стратегические проекты и инициативы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0FC4A25E-8B85-4C86-AA89-F13142760558}"/>
              </a:ext>
            </a:extLst>
          </p:cNvPr>
          <p:cNvSpPr txBox="1">
            <a:spLocks/>
          </p:cNvSpPr>
          <p:nvPr/>
        </p:nvSpPr>
        <p:spPr>
          <a:xfrm>
            <a:off x="3845203" y="1111866"/>
            <a:ext cx="7868274" cy="4969758"/>
          </a:xfrm>
          <a:prstGeom prst="rect">
            <a:avLst/>
          </a:prstGeom>
          <a:solidFill>
            <a:srgbClr val="00A3FE"/>
          </a:solidFill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342900" lvl="0" indent="-342900">
              <a:buClr>
                <a:srgbClr val="001E5F"/>
              </a:buClr>
              <a:buFont typeface="+mj-lt"/>
              <a:buAutoNum type="arabicPeriod" startAt="9"/>
            </a:pPr>
            <a:endParaRPr lang="ru-RU" sz="1200" dirty="0"/>
          </a:p>
          <a:p>
            <a:pPr marL="342900" lvl="0" indent="-342900">
              <a:buClr>
                <a:srgbClr val="001E5F"/>
              </a:buClr>
              <a:buFont typeface="+mj-lt"/>
              <a:buAutoNum type="arabicPeriod" startAt="9"/>
            </a:pPr>
            <a:r>
              <a:rPr lang="ru-RU" sz="1200" dirty="0"/>
              <a:t>Осуществлена интеграция информационно-образовательной среды с системой контроля и управления доступом;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 startAt="9"/>
            </a:pPr>
            <a:r>
              <a:rPr lang="ru-RU" sz="1200" dirty="0"/>
              <a:t>Внедрено автоматизированное проектное управление для внутренних целей Университета и формирования, учета и контроля реализации прикладных и научных проектов организованных групп студентов и их кураторов;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 startAt="9"/>
            </a:pPr>
            <a:r>
              <a:rPr lang="ru-RU" sz="1200" dirty="0"/>
              <a:t>Внедрена автоматизированная система цифрового проектирования и моделирования для проведения научных и прикладных исследований;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 startAt="9"/>
            </a:pPr>
            <a:r>
              <a:rPr lang="ru-RU" sz="1200" dirty="0"/>
              <a:t>Все информационные системы, ресурсы и документация Университета базируются и автоматизированным образом используют разработанную систему классификации и кодирования, которая ведется централизованно;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 startAt="9"/>
            </a:pPr>
            <a:r>
              <a:rPr lang="ru-RU" sz="1200" dirty="0"/>
              <a:t>Внедрена автоматизированная системы поиска, актуализации и проверки научных и методических материалов и ресурсов в рамках Университета и в Интернете;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 startAt="9"/>
            </a:pPr>
            <a:r>
              <a:rPr lang="ru-RU" sz="1200" dirty="0"/>
              <a:t>Разработана собственная платформа Университета для краудсорсинга и агрегации технологий;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 startAt="9"/>
            </a:pPr>
            <a:r>
              <a:rPr lang="ru-RU" sz="1200" dirty="0"/>
              <a:t>Создан центр компетенций по обучению и сертификации экспертов системы «МА-3» в рамках партнерской программы с корпорацией «Национальная платформа»;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 startAt="9"/>
            </a:pPr>
            <a:r>
              <a:rPr lang="ru-RU" sz="1200" dirty="0"/>
              <a:t>На базе Университета организован сертификационный центр по информационной безопасности;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 startAt="9"/>
            </a:pPr>
            <a:r>
              <a:rPr lang="ru-RU" sz="1200" dirty="0"/>
              <a:t>Создан центр цифровой обработки изображений для авиационных и космических снимков;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 startAt="9"/>
            </a:pPr>
            <a:r>
              <a:rPr lang="ru-RU" sz="1200" dirty="0"/>
              <a:t>Разработано и используется собственное </a:t>
            </a:r>
            <a:r>
              <a:rPr lang="ru-RU" sz="1200" dirty="0" err="1"/>
              <a:t>демонстрационногое</a:t>
            </a:r>
            <a:r>
              <a:rPr lang="ru-RU" sz="1200" dirty="0"/>
              <a:t> оборудование на основании технологий 3</a:t>
            </a:r>
            <a:r>
              <a:rPr lang="en-US" sz="1200" dirty="0"/>
              <a:t>D</a:t>
            </a:r>
            <a:r>
              <a:rPr lang="ru-RU" sz="1200" dirty="0"/>
              <a:t>-визуализации и виртуальной реальности (</a:t>
            </a:r>
            <a:r>
              <a:rPr lang="ru-RU" sz="1200" dirty="0" err="1"/>
              <a:t>поливизор</a:t>
            </a:r>
            <a:r>
              <a:rPr lang="ru-RU" sz="1200" dirty="0"/>
              <a:t>, </a:t>
            </a:r>
            <a:r>
              <a:rPr lang="ru-RU" sz="1200" dirty="0" err="1"/>
              <a:t>галовентилятор</a:t>
            </a:r>
            <a:r>
              <a:rPr lang="ru-RU" sz="1200" dirty="0"/>
              <a:t>, интерактивное пространство, </a:t>
            </a:r>
            <a:r>
              <a:rPr lang="ru-RU" sz="1200" dirty="0" err="1"/>
              <a:t>видеомаппинг</a:t>
            </a:r>
            <a:r>
              <a:rPr lang="ru-RU" sz="1200" dirty="0"/>
              <a:t> и пр.);</a:t>
            </a:r>
          </a:p>
          <a:p>
            <a:pPr lvl="0">
              <a:buClr>
                <a:srgbClr val="001E5F"/>
              </a:buClr>
            </a:pPr>
            <a:endParaRPr lang="ru-RU" sz="1200" dirty="0"/>
          </a:p>
        </p:txBody>
      </p:sp>
      <p:sp>
        <p:nvSpPr>
          <p:cNvPr id="10" name="Выгнутая влево стрелка 1">
            <a:extLst>
              <a:ext uri="{FF2B5EF4-FFF2-40B4-BE49-F238E27FC236}">
                <a16:creationId xmlns:a16="http://schemas.microsoft.com/office/drawing/2014/main" id="{DCAE8B30-8155-438D-A033-A7CF99ACD723}"/>
              </a:ext>
            </a:extLst>
          </p:cNvPr>
          <p:cNvSpPr/>
          <p:nvPr/>
        </p:nvSpPr>
        <p:spPr>
          <a:xfrm>
            <a:off x="11430000" y="5917720"/>
            <a:ext cx="691025" cy="633539"/>
          </a:xfrm>
          <a:prstGeom prst="curvedRightArrow">
            <a:avLst/>
          </a:prstGeom>
          <a:solidFill>
            <a:srgbClr val="001B50"/>
          </a:solidFill>
          <a:ln w="57150">
            <a:solidFill>
              <a:srgbClr val="C9A04B"/>
            </a:solidFill>
          </a:ln>
        </p:spPr>
        <p:txBody>
          <a:bodyPr anchor="ctr" anchorCtr="0"/>
          <a:lstStyle/>
          <a:p>
            <a:pPr algn="ctr"/>
            <a:endParaRPr lang="ru-RU" sz="2400" b="1">
              <a:solidFill>
                <a:srgbClr val="001B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59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ятиугольник 6">
            <a:extLst>
              <a:ext uri="{FF2B5EF4-FFF2-40B4-BE49-F238E27FC236}">
                <a16:creationId xmlns:a16="http://schemas.microsoft.com/office/drawing/2014/main" id="{7C67B6A7-AC1D-4B23-9882-336276029A47}"/>
              </a:ext>
            </a:extLst>
          </p:cNvPr>
          <p:cNvSpPr/>
          <p:nvPr/>
        </p:nvSpPr>
        <p:spPr>
          <a:xfrm>
            <a:off x="838200" y="1216568"/>
            <a:ext cx="2833282" cy="544116"/>
          </a:xfrm>
          <a:prstGeom prst="homePlate">
            <a:avLst/>
          </a:prstGeom>
          <a:solidFill>
            <a:srgbClr val="002060"/>
          </a:solidFill>
          <a:ln w="57150">
            <a:solidFill>
              <a:srgbClr val="C9A04B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lvl="0"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Ожидаемые результаты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3F0C88-68AF-4961-95B8-151BBE7CC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975235-4C60-468A-B66D-D6D9D0FC09C1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195ED7-24F2-4864-A79A-9C0DFF23D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41DE5075-88D6-4412-B461-4868F15F9569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1353800" cy="852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№ 3 – «Технологическое превосходство, присущее лидирующему цифровому ВУЗу»     </a:t>
            </a:r>
            <a:r>
              <a:rPr lang="ru-RU" sz="320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Краткое описание</a:t>
            </a: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(7/7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Нижний колонтитул 3">
            <a:extLst>
              <a:ext uri="{FF2B5EF4-FFF2-40B4-BE49-F238E27FC236}">
                <a16:creationId xmlns:a16="http://schemas.microsoft.com/office/drawing/2014/main" id="{0941F949-416A-4FD4-AA0C-601F5F9A6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9390" y="6176964"/>
            <a:ext cx="4588696" cy="544512"/>
          </a:xfrm>
          <a:solidFill>
            <a:srgbClr val="001E5F"/>
          </a:solidFill>
        </p:spPr>
        <p:txBody>
          <a:bodyPr/>
          <a:lstStyle/>
          <a:p>
            <a:pPr algn="r"/>
            <a:r>
              <a:rPr lang="ru-RU" sz="1200" b="1" dirty="0"/>
              <a:t>Презентация для Ученого совета    </a:t>
            </a:r>
            <a:r>
              <a:rPr lang="ru-RU" sz="1200" b="1" dirty="0">
                <a:solidFill>
                  <a:srgbClr val="C9A04B"/>
                </a:solidFill>
              </a:rPr>
              <a:t>Служба проректора по стратегическому развитию и цифровой трансформации</a:t>
            </a:r>
          </a:p>
        </p:txBody>
      </p:sp>
      <p:sp>
        <p:nvSpPr>
          <p:cNvPr id="26" name="Дата 29">
            <a:extLst>
              <a:ext uri="{FF2B5EF4-FFF2-40B4-BE49-F238E27FC236}">
                <a16:creationId xmlns:a16="http://schemas.microsoft.com/office/drawing/2014/main" id="{F7CC011D-BD47-41D3-B0CB-7C6C21BC3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2" y="6176964"/>
            <a:ext cx="5174410" cy="544512"/>
          </a:xfrm>
          <a:solidFill>
            <a:srgbClr val="001E5F"/>
          </a:solidFill>
        </p:spPr>
        <p:txBody>
          <a:bodyPr/>
          <a:lstStyle/>
          <a:p>
            <a:r>
              <a:rPr lang="ru-RU" sz="1200" b="1" dirty="0"/>
              <a:t>Концепция развития Университета</a:t>
            </a:r>
          </a:p>
          <a:p>
            <a:r>
              <a:rPr lang="ru-RU" sz="1200" b="1" dirty="0">
                <a:solidFill>
                  <a:srgbClr val="C9A04B"/>
                </a:solidFill>
              </a:rPr>
              <a:t>	                Стратегические проекты и инициативы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0FC4A25E-8B85-4C86-AA89-F13142760558}"/>
              </a:ext>
            </a:extLst>
          </p:cNvPr>
          <p:cNvSpPr txBox="1">
            <a:spLocks/>
          </p:cNvSpPr>
          <p:nvPr/>
        </p:nvSpPr>
        <p:spPr>
          <a:xfrm>
            <a:off x="3845203" y="1111866"/>
            <a:ext cx="7868274" cy="3158209"/>
          </a:xfrm>
          <a:prstGeom prst="rect">
            <a:avLst/>
          </a:prstGeom>
          <a:solidFill>
            <a:srgbClr val="00A3FE"/>
          </a:solidFill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342900" lvl="0" indent="-342900">
              <a:buClr>
                <a:srgbClr val="001E5F"/>
              </a:buClr>
              <a:buFont typeface="+mj-lt"/>
              <a:buAutoNum type="arabicPeriod" startAt="19"/>
            </a:pPr>
            <a:r>
              <a:rPr lang="ru-RU" sz="1200" dirty="0"/>
              <a:t>Разработан программно-аппаратный комплекс, позволяющий применять технологии виртуальной и дополненной реальности для научной и образовательной деятельности, в частности, для проведения лабораторных работ, постановки и выполнения экспериментов;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 startAt="19"/>
            </a:pPr>
            <a:r>
              <a:rPr lang="ru-RU" sz="1200" dirty="0"/>
              <a:t>Осуществлен полный переход на отечественное программное обеспечение и приложения с открытым кодом;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 startAt="19"/>
            </a:pPr>
            <a:r>
              <a:rPr lang="ru-RU" sz="1200" dirty="0"/>
              <a:t>Аудиторный и лабораторный фонд Университета полностью компьютеризирован;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 startAt="19"/>
            </a:pPr>
            <a:r>
              <a:rPr lang="ru-RU" sz="1200" dirty="0"/>
              <a:t>Оборудована профессиональная студия для записи дистанционных занятий и методических материалов;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 startAt="19"/>
            </a:pPr>
            <a:r>
              <a:rPr lang="ru-RU" sz="1200" dirty="0"/>
              <a:t>Студенты на системной основе привлекаются и участвуют во внутренних ИТ-проектах Университета;</a:t>
            </a:r>
          </a:p>
          <a:p>
            <a:pPr marL="342900" indent="-342900">
              <a:buClr>
                <a:srgbClr val="001E5F"/>
              </a:buClr>
              <a:buFont typeface="+mj-lt"/>
              <a:buAutoNum type="arabicPeriod" startAt="19"/>
            </a:pPr>
            <a:r>
              <a:rPr lang="ru-RU" sz="1200" dirty="0"/>
              <a:t>Все основные процессы по образовательной и научной деятельности описаны и зарегламентированы с учетом использования информационных модулей и систем, в т.ч. и в виде диаграмм;</a:t>
            </a:r>
          </a:p>
          <a:p>
            <a:pPr marL="342900" indent="-342900">
              <a:buClr>
                <a:srgbClr val="001E5F"/>
              </a:buClr>
              <a:buFont typeface="+mj-lt"/>
              <a:buAutoNum type="arabicPeriod" startAt="19"/>
            </a:pPr>
            <a:r>
              <a:rPr lang="ru-RU" sz="1200" dirty="0"/>
              <a:t>В основные внутренние процессы по образовательной и научной деятельности внедрены автоматизированные контрольные процедуры и политики (разграничение полномочий, автоматизация и пр.), определены меры реагирования, требуемые для стабилизации ситуации;</a:t>
            </a:r>
          </a:p>
          <a:p>
            <a:pPr marL="342900" indent="-342900">
              <a:buClr>
                <a:srgbClr val="001E5F"/>
              </a:buClr>
              <a:buFont typeface="+mj-lt"/>
              <a:buAutoNum type="arabicPeriod" startAt="19"/>
            </a:pPr>
            <a:endParaRPr lang="ru-RU" sz="1200" dirty="0"/>
          </a:p>
          <a:p>
            <a:pPr marL="342900" lvl="0" indent="-342900">
              <a:buClr>
                <a:srgbClr val="001E5F"/>
              </a:buClr>
              <a:buFont typeface="+mj-lt"/>
              <a:buAutoNum type="arabicPeriod" startAt="19"/>
            </a:pPr>
            <a:endParaRPr lang="ru-RU" sz="1200" dirty="0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4C031E71-34F5-4A5A-A194-FC1F1572E13A}"/>
              </a:ext>
            </a:extLst>
          </p:cNvPr>
          <p:cNvCxnSpPr>
            <a:cxnSpLocks/>
          </p:cNvCxnSpPr>
          <p:nvPr/>
        </p:nvCxnSpPr>
        <p:spPr>
          <a:xfrm>
            <a:off x="3761117" y="4332478"/>
            <a:ext cx="8080081" cy="0"/>
          </a:xfrm>
          <a:prstGeom prst="line">
            <a:avLst/>
          </a:prstGeom>
          <a:ln w="31750">
            <a:solidFill>
              <a:srgbClr val="001E5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ятиугольник 6">
            <a:extLst>
              <a:ext uri="{FF2B5EF4-FFF2-40B4-BE49-F238E27FC236}">
                <a16:creationId xmlns:a16="http://schemas.microsoft.com/office/drawing/2014/main" id="{E100D941-4C79-4689-B191-D6FBEBD273BA}"/>
              </a:ext>
            </a:extLst>
          </p:cNvPr>
          <p:cNvSpPr/>
          <p:nvPr/>
        </p:nvSpPr>
        <p:spPr>
          <a:xfrm>
            <a:off x="858335" y="4502843"/>
            <a:ext cx="2833282" cy="544116"/>
          </a:xfrm>
          <a:prstGeom prst="homePlate">
            <a:avLst/>
          </a:prstGeom>
          <a:solidFill>
            <a:srgbClr val="002060"/>
          </a:solidFill>
          <a:ln w="57150">
            <a:solidFill>
              <a:srgbClr val="C9A04B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lvl="0"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Ожидаемый эффект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BCA248F1-6F43-42B7-B3C4-53D7BF7FF76D}"/>
              </a:ext>
            </a:extLst>
          </p:cNvPr>
          <p:cNvSpPr txBox="1">
            <a:spLocks/>
          </p:cNvSpPr>
          <p:nvPr/>
        </p:nvSpPr>
        <p:spPr>
          <a:xfrm>
            <a:off x="3868208" y="4395060"/>
            <a:ext cx="7868274" cy="1719496"/>
          </a:xfrm>
          <a:prstGeom prst="rect">
            <a:avLst/>
          </a:prstGeom>
          <a:solidFill>
            <a:srgbClr val="00A3FE"/>
          </a:solidFill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just">
              <a:spcBef>
                <a:spcPts val="0"/>
              </a:spcBef>
              <a:buClr>
                <a:srgbClr val="001E5F"/>
              </a:buClr>
            </a:pPr>
            <a:r>
              <a:rPr lang="ru-RU" sz="1600" dirty="0"/>
              <a:t>Университет будет использовать лучшую на рынке цифровую информационно-образовательную среду собственной разработки, соответствующую концепции университета индустрии 4.0. Внутренние процессы будут экономичными и эффективными, что позволит существенно сократить операционные затраты на их поддержку. Раскроются новые горизонты в образовательной и научной деятельности. Вырастет популярность ИТ-направлений подготовки. Статус Университета, как лидирующего ИТ-ВУЗа, будет закреплен.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585589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964739F-0D9D-49AF-9BA8-9C3ECA7C2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363" y="1160060"/>
            <a:ext cx="11750723" cy="4872250"/>
          </a:xfrm>
          <a:solidFill>
            <a:srgbClr val="00A3FE"/>
          </a:solidFill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ru-RU" sz="6000" b="1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Приложение</a:t>
            </a:r>
          </a:p>
          <a:p>
            <a:pPr marL="0" lvl="0" indent="0" algn="ctr">
              <a:buNone/>
            </a:pPr>
            <a:endParaRPr lang="ru-RU" sz="6000" b="1" dirty="0">
              <a:solidFill>
                <a:srgbClr val="001E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качестве эпиграфа</a:t>
            </a:r>
          </a:p>
        </p:txBody>
      </p:sp>
      <p:sp>
        <p:nvSpPr>
          <p:cNvPr id="24" name="Номер слайда 23">
            <a:extLst>
              <a:ext uri="{FF2B5EF4-FFF2-40B4-BE49-F238E27FC236}">
                <a16:creationId xmlns:a16="http://schemas.microsoft.com/office/drawing/2014/main" id="{0595F0B4-D6D2-46BB-9240-946B3842A1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975235-4C60-468A-B66D-D6D9D0FC09C1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:a16="http://schemas.microsoft.com/office/drawing/2014/main" id="{FBA5B481-E00B-4B63-B964-28158D55B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9390" y="6176964"/>
            <a:ext cx="4588696" cy="544512"/>
          </a:xfrm>
          <a:solidFill>
            <a:srgbClr val="001E5F"/>
          </a:solidFill>
        </p:spPr>
        <p:txBody>
          <a:bodyPr/>
          <a:lstStyle/>
          <a:p>
            <a:pPr algn="r"/>
            <a:r>
              <a:rPr lang="ru-RU" sz="1200" b="1" dirty="0"/>
              <a:t>Презентация для Ученого совета    </a:t>
            </a:r>
            <a:r>
              <a:rPr lang="ru-RU" sz="1200" b="1" dirty="0">
                <a:solidFill>
                  <a:srgbClr val="C9A04B"/>
                </a:solidFill>
              </a:rPr>
              <a:t>Служба проректора по стратегическому развитию и цифровой трансформации</a:t>
            </a:r>
          </a:p>
        </p:txBody>
      </p:sp>
      <p:sp>
        <p:nvSpPr>
          <p:cNvPr id="8" name="Дата 29">
            <a:extLst>
              <a:ext uri="{FF2B5EF4-FFF2-40B4-BE49-F238E27FC236}">
                <a16:creationId xmlns:a16="http://schemas.microsoft.com/office/drawing/2014/main" id="{827B6519-4D0B-40D9-85E3-84237E142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2" y="6176964"/>
            <a:ext cx="5174410" cy="544512"/>
          </a:xfrm>
          <a:solidFill>
            <a:srgbClr val="001E5F"/>
          </a:solidFill>
        </p:spPr>
        <p:txBody>
          <a:bodyPr/>
          <a:lstStyle/>
          <a:p>
            <a:r>
              <a:rPr lang="ru-RU" sz="1200" b="1" dirty="0"/>
              <a:t>Концепция развития Университета</a:t>
            </a:r>
          </a:p>
          <a:p>
            <a:r>
              <a:rPr lang="ru-RU" sz="1200" b="1" dirty="0">
                <a:solidFill>
                  <a:srgbClr val="C9A04B"/>
                </a:solidFill>
              </a:rPr>
              <a:t>	                Стратегические проекты и инициативы</a:t>
            </a:r>
          </a:p>
        </p:txBody>
      </p:sp>
    </p:spTree>
    <p:extLst>
      <p:ext uri="{BB962C8B-B14F-4D97-AF65-F5344CB8AC3E}">
        <p14:creationId xmlns:p14="http://schemas.microsoft.com/office/powerpoint/2010/main" val="3980714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3F0C88-68AF-4961-95B8-151BBE7CC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975235-4C60-468A-B66D-D6D9D0FC09C1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195ED7-24F2-4864-A79A-9C0DFF23D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41DE5075-88D6-4412-B461-4868F15F9569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1353800" cy="852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Технологический университет</a:t>
            </a:r>
            <a:endParaRPr lang="ru-RU" sz="3200" dirty="0">
              <a:solidFill>
                <a:srgbClr val="C9A0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                 Текущее положение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Нижний колонтитул 3">
            <a:extLst>
              <a:ext uri="{FF2B5EF4-FFF2-40B4-BE49-F238E27FC236}">
                <a16:creationId xmlns:a16="http://schemas.microsoft.com/office/drawing/2014/main" id="{0941F949-416A-4FD4-AA0C-601F5F9A6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9390" y="6176964"/>
            <a:ext cx="4588696" cy="544512"/>
          </a:xfrm>
          <a:solidFill>
            <a:srgbClr val="001E5F"/>
          </a:solidFill>
        </p:spPr>
        <p:txBody>
          <a:bodyPr/>
          <a:lstStyle/>
          <a:p>
            <a:pPr algn="r"/>
            <a:r>
              <a:rPr lang="ru-RU" sz="1200" b="1" dirty="0"/>
              <a:t>Презентация для Ученого совета    </a:t>
            </a:r>
            <a:r>
              <a:rPr lang="ru-RU" sz="1200" b="1" dirty="0">
                <a:solidFill>
                  <a:srgbClr val="C9A04B"/>
                </a:solidFill>
              </a:rPr>
              <a:t>Служба проректора по стратегическому развитию и цифровой трансформации</a:t>
            </a:r>
          </a:p>
        </p:txBody>
      </p:sp>
      <p:sp>
        <p:nvSpPr>
          <p:cNvPr id="26" name="Дата 29">
            <a:extLst>
              <a:ext uri="{FF2B5EF4-FFF2-40B4-BE49-F238E27FC236}">
                <a16:creationId xmlns:a16="http://schemas.microsoft.com/office/drawing/2014/main" id="{F7CC011D-BD47-41D3-B0CB-7C6C21BC3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2" y="6176964"/>
            <a:ext cx="5174410" cy="544512"/>
          </a:xfrm>
          <a:solidFill>
            <a:srgbClr val="001E5F"/>
          </a:solidFill>
        </p:spPr>
        <p:txBody>
          <a:bodyPr/>
          <a:lstStyle/>
          <a:p>
            <a:r>
              <a:rPr lang="ru-RU" sz="1200" b="1" dirty="0"/>
              <a:t>Концепция развития Университета</a:t>
            </a:r>
          </a:p>
          <a:p>
            <a:r>
              <a:rPr lang="ru-RU" sz="1200" b="1" dirty="0">
                <a:solidFill>
                  <a:srgbClr val="C9A04B"/>
                </a:solidFill>
              </a:rPr>
              <a:t>	                Стратегические проекты и инициативы</a:t>
            </a:r>
          </a:p>
        </p:txBody>
      </p:sp>
      <p:sp>
        <p:nvSpPr>
          <p:cNvPr id="19" name="Шестиугольник 18">
            <a:extLst>
              <a:ext uri="{FF2B5EF4-FFF2-40B4-BE49-F238E27FC236}">
                <a16:creationId xmlns:a16="http://schemas.microsoft.com/office/drawing/2014/main" id="{3F728587-904C-4441-BDEA-8469C645DA90}"/>
              </a:ext>
            </a:extLst>
          </p:cNvPr>
          <p:cNvSpPr/>
          <p:nvPr/>
        </p:nvSpPr>
        <p:spPr>
          <a:xfrm>
            <a:off x="4655296" y="2977674"/>
            <a:ext cx="2881408" cy="1410801"/>
          </a:xfrm>
          <a:prstGeom prst="hexagon">
            <a:avLst/>
          </a:prstGeom>
          <a:solidFill>
            <a:srgbClr val="002060"/>
          </a:solidFill>
          <a:ln w="57150">
            <a:solidFill>
              <a:srgbClr val="C9A04B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Технологический университет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D0987D73-DDC4-4815-A829-F92F0421A9F5}"/>
              </a:ext>
            </a:extLst>
          </p:cNvPr>
          <p:cNvSpPr/>
          <p:nvPr/>
        </p:nvSpPr>
        <p:spPr>
          <a:xfrm>
            <a:off x="352517" y="1664415"/>
            <a:ext cx="3724192" cy="1381905"/>
          </a:xfrm>
          <a:prstGeom prst="ellipse">
            <a:avLst/>
          </a:prstGeom>
          <a:solidFill>
            <a:srgbClr val="00A3FE"/>
          </a:solidFill>
          <a:ln w="38100">
            <a:solidFill>
              <a:srgbClr val="C6B8AF">
                <a:lumMod val="75000"/>
              </a:srgbClr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1E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Опорный ВУЗ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Ракетно-космической отрасли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ГК «РОСКОСМОС»,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г.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C9A04B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трелка: вправо 20">
            <a:extLst>
              <a:ext uri="{FF2B5EF4-FFF2-40B4-BE49-F238E27FC236}">
                <a16:creationId xmlns:a16="http://schemas.microsoft.com/office/drawing/2014/main" id="{41E4721E-7CA9-46AD-9FF7-F621BCBF1FA6}"/>
              </a:ext>
            </a:extLst>
          </p:cNvPr>
          <p:cNvSpPr/>
          <p:nvPr/>
        </p:nvSpPr>
        <p:spPr>
          <a:xfrm rot="16200000">
            <a:off x="5948469" y="2407848"/>
            <a:ext cx="295063" cy="664396"/>
          </a:xfrm>
          <a:prstGeom prst="rightArrow">
            <a:avLst/>
          </a:prstGeom>
          <a:solidFill>
            <a:srgbClr val="C9A04B"/>
          </a:solidFill>
          <a:ln w="38100">
            <a:solidFill>
              <a:srgbClr val="001E5F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ru-RU" sz="1000" dirty="0" err="1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2A1D17AD-C7E7-4466-98C6-2B8E9EEF45AC}"/>
              </a:ext>
            </a:extLst>
          </p:cNvPr>
          <p:cNvSpPr/>
          <p:nvPr/>
        </p:nvSpPr>
        <p:spPr>
          <a:xfrm>
            <a:off x="4288058" y="1098172"/>
            <a:ext cx="3724192" cy="1381905"/>
          </a:xfrm>
          <a:prstGeom prst="ellipse">
            <a:avLst/>
          </a:prstGeom>
          <a:solidFill>
            <a:srgbClr val="00A3FE"/>
          </a:solidFill>
          <a:ln w="38100">
            <a:solidFill>
              <a:srgbClr val="C6B8AF">
                <a:lumMod val="75000"/>
              </a:srgbClr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1E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71 </a:t>
            </a:r>
            <a:r>
              <a:rPr lang="ru-RU" sz="1600" b="1" kern="0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</a:t>
            </a:r>
            <a:endParaRPr lang="en-US" sz="1600" b="1" kern="0" dirty="0">
              <a:solidFill>
                <a:srgbClr val="001E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001E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ТОП-100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9A04B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RAEX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C9A04B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2021 г.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C9A04B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0F16C59A-ADD2-4233-A186-4AD1693B7193}"/>
              </a:ext>
            </a:extLst>
          </p:cNvPr>
          <p:cNvSpPr/>
          <p:nvPr/>
        </p:nvSpPr>
        <p:spPr>
          <a:xfrm>
            <a:off x="8129754" y="3267692"/>
            <a:ext cx="3724192" cy="1381905"/>
          </a:xfrm>
          <a:prstGeom prst="ellipse">
            <a:avLst/>
          </a:prstGeom>
          <a:solidFill>
            <a:srgbClr val="00A3FE"/>
          </a:solidFill>
          <a:ln w="38100">
            <a:solidFill>
              <a:srgbClr val="C6B8AF">
                <a:lumMod val="75000"/>
              </a:srgbClr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ru-RU" sz="1600" b="1" kern="0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</a:t>
            </a:r>
          </a:p>
          <a:p>
            <a:pPr lvl="0" algn="ctr">
              <a:defRPr/>
            </a:pPr>
            <a:r>
              <a:rPr lang="ru-RU" sz="14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Авиационная и ракетно-космическая техника</a:t>
            </a:r>
            <a:endParaRPr lang="en-US" sz="140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ru-RU" sz="1400" b="1" kern="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Миссии Университета / </a:t>
            </a:r>
            <a:r>
              <a:rPr lang="en-US" sz="1400" b="1" kern="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RAEX</a:t>
            </a:r>
            <a:r>
              <a:rPr lang="ru-RU" sz="1400" b="1" kern="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2022 г.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44E4494C-48D7-4ED4-8CD2-B03D9491C2B3}"/>
              </a:ext>
            </a:extLst>
          </p:cNvPr>
          <p:cNvSpPr/>
          <p:nvPr/>
        </p:nvSpPr>
        <p:spPr>
          <a:xfrm>
            <a:off x="2158180" y="4740164"/>
            <a:ext cx="3724192" cy="1381905"/>
          </a:xfrm>
          <a:prstGeom prst="ellipse">
            <a:avLst/>
          </a:prstGeom>
          <a:solidFill>
            <a:srgbClr val="00A3FE"/>
          </a:solidFill>
          <a:ln w="38100">
            <a:solidFill>
              <a:srgbClr val="001E5F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0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ЛИГА</a:t>
            </a:r>
            <a:r>
              <a:rPr lang="en-US" b="1" kern="0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b="1" kern="0" dirty="0">
              <a:solidFill>
                <a:srgbClr val="001E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ru-RU" sz="14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 агрегированный рейтинг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1400" b="1" kern="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best-edu.ru</a:t>
            </a:r>
            <a:r>
              <a:rPr lang="ru-RU" sz="1400" b="1" kern="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2020 г.</a:t>
            </a:r>
            <a:endParaRPr lang="en-GB" sz="1400" kern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47AAFB91-CF3C-4678-870A-CE3874B24215}"/>
              </a:ext>
            </a:extLst>
          </p:cNvPr>
          <p:cNvSpPr/>
          <p:nvPr/>
        </p:nvSpPr>
        <p:spPr>
          <a:xfrm>
            <a:off x="8129754" y="1666695"/>
            <a:ext cx="3724192" cy="1381905"/>
          </a:xfrm>
          <a:prstGeom prst="ellipse">
            <a:avLst/>
          </a:prstGeom>
          <a:solidFill>
            <a:srgbClr val="00A3FE"/>
          </a:solidFill>
          <a:ln w="38100">
            <a:solidFill>
              <a:srgbClr val="C6B8AF">
                <a:lumMod val="75000"/>
              </a:srgbClr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1E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32 МЕСТО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1E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001E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Лучшие инженерно-технические ВУЗЫ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9A04B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RAEX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C9A04B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2020 г.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C9A04B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ABEFAF52-202A-4222-B251-AA401CD6BCE2}"/>
              </a:ext>
            </a:extLst>
          </p:cNvPr>
          <p:cNvSpPr/>
          <p:nvPr/>
        </p:nvSpPr>
        <p:spPr>
          <a:xfrm>
            <a:off x="339895" y="3267691"/>
            <a:ext cx="3724192" cy="1381905"/>
          </a:xfrm>
          <a:prstGeom prst="ellipse">
            <a:avLst/>
          </a:prstGeom>
          <a:solidFill>
            <a:srgbClr val="00A3FE"/>
          </a:solidFill>
          <a:ln w="38100">
            <a:solidFill>
              <a:srgbClr val="C6B8AF">
                <a:lumMod val="75000"/>
              </a:srgbClr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1E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Член </a:t>
            </a:r>
            <a:r>
              <a:rPr lang="ru-RU" sz="14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Международного инновационного космического альянса </a:t>
            </a:r>
            <a:r>
              <a:rPr lang="en-US" sz="14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BRAIA</a:t>
            </a:r>
            <a:endParaRPr lang="ru-RU" sz="140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ru-RU" sz="1400" b="1" kern="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Китайское общество космонавтики (</a:t>
            </a:r>
            <a:r>
              <a:rPr lang="en-GB" sz="1400" b="1" kern="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CSA)</a:t>
            </a:r>
            <a:r>
              <a:rPr lang="ru-RU" sz="1400" b="1" kern="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 algn="ctr">
              <a:defRPr/>
            </a:pPr>
            <a:r>
              <a:rPr lang="ru-RU" sz="1400" b="1" kern="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г.</a:t>
            </a:r>
            <a:endParaRPr lang="en-GB" sz="1400" b="1" kern="0" dirty="0">
              <a:solidFill>
                <a:srgbClr val="C9A0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27697B14-B9F4-41C0-8146-900EDD575A49}"/>
              </a:ext>
            </a:extLst>
          </p:cNvPr>
          <p:cNvSpPr/>
          <p:nvPr/>
        </p:nvSpPr>
        <p:spPr>
          <a:xfrm>
            <a:off x="6309630" y="4729570"/>
            <a:ext cx="3724192" cy="1381905"/>
          </a:xfrm>
          <a:prstGeom prst="ellipse">
            <a:avLst/>
          </a:prstGeom>
          <a:solidFill>
            <a:srgbClr val="00A3FE"/>
          </a:solidFill>
          <a:ln w="38100">
            <a:solidFill>
              <a:srgbClr val="C6B8AF">
                <a:lumMod val="75000"/>
              </a:srgbClr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1E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1E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МЕСТО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001E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Лучшие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-ВУЗы</a:t>
            </a:r>
          </a:p>
          <a:p>
            <a:pPr lvl="0" algn="ctr">
              <a:defRPr/>
            </a:pPr>
            <a:r>
              <a:rPr lang="en-US" sz="1400" b="1" kern="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RAEX</a:t>
            </a:r>
            <a:r>
              <a:rPr lang="ru-RU" sz="1400" b="1" kern="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2020 г.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трелка: вправо 35">
            <a:extLst>
              <a:ext uri="{FF2B5EF4-FFF2-40B4-BE49-F238E27FC236}">
                <a16:creationId xmlns:a16="http://schemas.microsoft.com/office/drawing/2014/main" id="{00C4B2EE-6FCA-4724-BFAE-972085F5F270}"/>
              </a:ext>
            </a:extLst>
          </p:cNvPr>
          <p:cNvSpPr/>
          <p:nvPr/>
        </p:nvSpPr>
        <p:spPr>
          <a:xfrm rot="19982520">
            <a:off x="7331138" y="2685248"/>
            <a:ext cx="295063" cy="664396"/>
          </a:xfrm>
          <a:prstGeom prst="rightArrow">
            <a:avLst/>
          </a:prstGeom>
          <a:solidFill>
            <a:srgbClr val="C9A04B"/>
          </a:solidFill>
          <a:ln w="38100">
            <a:solidFill>
              <a:srgbClr val="001E5F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ru-RU" sz="1000" b="1" dirty="0" err="1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7" name="Стрелка: вправо 36">
            <a:extLst>
              <a:ext uri="{FF2B5EF4-FFF2-40B4-BE49-F238E27FC236}">
                <a16:creationId xmlns:a16="http://schemas.microsoft.com/office/drawing/2014/main" id="{B3949396-E768-44AF-B59A-5BC2589A6777}"/>
              </a:ext>
            </a:extLst>
          </p:cNvPr>
          <p:cNvSpPr/>
          <p:nvPr/>
        </p:nvSpPr>
        <p:spPr>
          <a:xfrm rot="12509122">
            <a:off x="4572568" y="2675502"/>
            <a:ext cx="295063" cy="664396"/>
          </a:xfrm>
          <a:prstGeom prst="rightArrow">
            <a:avLst/>
          </a:prstGeom>
          <a:solidFill>
            <a:srgbClr val="C9A04B"/>
          </a:solidFill>
          <a:ln w="38100">
            <a:solidFill>
              <a:srgbClr val="001E5F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ru-RU" sz="1000" dirty="0" err="1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8" name="Стрелка: вправо 37">
            <a:extLst>
              <a:ext uri="{FF2B5EF4-FFF2-40B4-BE49-F238E27FC236}">
                <a16:creationId xmlns:a16="http://schemas.microsoft.com/office/drawing/2014/main" id="{D5BC6CAD-FCB1-440A-8F6E-FC47F2E90BC4}"/>
              </a:ext>
            </a:extLst>
          </p:cNvPr>
          <p:cNvSpPr/>
          <p:nvPr/>
        </p:nvSpPr>
        <p:spPr>
          <a:xfrm rot="1616694">
            <a:off x="7525267" y="3601301"/>
            <a:ext cx="295063" cy="664396"/>
          </a:xfrm>
          <a:prstGeom prst="rightArrow">
            <a:avLst/>
          </a:prstGeom>
          <a:solidFill>
            <a:srgbClr val="C9A04B"/>
          </a:solidFill>
          <a:ln w="38100">
            <a:solidFill>
              <a:srgbClr val="001E5F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ru-RU" sz="1000" dirty="0" err="1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9" name="Стрелка: вправо 38">
            <a:extLst>
              <a:ext uri="{FF2B5EF4-FFF2-40B4-BE49-F238E27FC236}">
                <a16:creationId xmlns:a16="http://schemas.microsoft.com/office/drawing/2014/main" id="{6712E0BC-16CF-4F0F-BCCE-AFA8BC91AF71}"/>
              </a:ext>
            </a:extLst>
          </p:cNvPr>
          <p:cNvSpPr/>
          <p:nvPr/>
        </p:nvSpPr>
        <p:spPr>
          <a:xfrm rot="9127524">
            <a:off x="4367990" y="3585742"/>
            <a:ext cx="295063" cy="664396"/>
          </a:xfrm>
          <a:prstGeom prst="rightArrow">
            <a:avLst/>
          </a:prstGeom>
          <a:solidFill>
            <a:srgbClr val="C9A04B"/>
          </a:solidFill>
          <a:ln w="38100">
            <a:solidFill>
              <a:srgbClr val="001E5F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ru-RU" sz="1000" dirty="0" err="1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0" name="Стрелка: вправо 39">
            <a:extLst>
              <a:ext uri="{FF2B5EF4-FFF2-40B4-BE49-F238E27FC236}">
                <a16:creationId xmlns:a16="http://schemas.microsoft.com/office/drawing/2014/main" id="{484EAD04-C4ED-4156-9568-90C566045989}"/>
              </a:ext>
            </a:extLst>
          </p:cNvPr>
          <p:cNvSpPr/>
          <p:nvPr/>
        </p:nvSpPr>
        <p:spPr>
          <a:xfrm rot="5400000">
            <a:off x="6872522" y="4287520"/>
            <a:ext cx="295063" cy="664396"/>
          </a:xfrm>
          <a:prstGeom prst="rightArrow">
            <a:avLst/>
          </a:prstGeom>
          <a:solidFill>
            <a:srgbClr val="C9A04B"/>
          </a:solidFill>
          <a:ln w="38100">
            <a:solidFill>
              <a:srgbClr val="001E5F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ru-RU" sz="1000" dirty="0" err="1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1" name="Стрелка: вправо 40">
            <a:extLst>
              <a:ext uri="{FF2B5EF4-FFF2-40B4-BE49-F238E27FC236}">
                <a16:creationId xmlns:a16="http://schemas.microsoft.com/office/drawing/2014/main" id="{293FCE27-4945-40BE-A349-3A11CD4AD072}"/>
              </a:ext>
            </a:extLst>
          </p:cNvPr>
          <p:cNvSpPr/>
          <p:nvPr/>
        </p:nvSpPr>
        <p:spPr>
          <a:xfrm rot="5400000">
            <a:off x="5030465" y="4283782"/>
            <a:ext cx="295063" cy="664396"/>
          </a:xfrm>
          <a:prstGeom prst="rightArrow">
            <a:avLst/>
          </a:prstGeom>
          <a:solidFill>
            <a:srgbClr val="C9A04B"/>
          </a:solidFill>
          <a:ln w="38100">
            <a:solidFill>
              <a:srgbClr val="001E5F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ru-RU" sz="1000" dirty="0" err="1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7" name="Объект 2">
            <a:extLst>
              <a:ext uri="{FF2B5EF4-FFF2-40B4-BE49-F238E27FC236}">
                <a16:creationId xmlns:a16="http://schemas.microsoft.com/office/drawing/2014/main" id="{705E71BA-B189-4067-B8A8-23C844A7ABD8}"/>
              </a:ext>
            </a:extLst>
          </p:cNvPr>
          <p:cNvSpPr txBox="1">
            <a:spLocks/>
          </p:cNvSpPr>
          <p:nvPr/>
        </p:nvSpPr>
        <p:spPr>
          <a:xfrm>
            <a:off x="10525478" y="5684808"/>
            <a:ext cx="1328468" cy="426667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/>
          <a:lstStyle>
            <a:defPPr>
              <a:defRPr lang="ru-RU"/>
            </a:defPPr>
            <a:lvl1pPr algn="ctr">
              <a:defRPr sz="1600" b="1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l"/>
            <a:r>
              <a:rPr lang="ru-RU" sz="1800" dirty="0">
                <a:solidFill>
                  <a:srgbClr val="002060"/>
                </a:solidFill>
              </a:rPr>
              <a:t>*</a:t>
            </a:r>
            <a:r>
              <a:rPr lang="ru-RU" sz="1200" b="0" dirty="0">
                <a:solidFill>
                  <a:srgbClr val="002060"/>
                </a:solidFill>
              </a:rPr>
              <a:t> из 6</a:t>
            </a:r>
          </a:p>
        </p:txBody>
      </p:sp>
    </p:spTree>
    <p:extLst>
      <p:ext uri="{BB962C8B-B14F-4D97-AF65-F5344CB8AC3E}">
        <p14:creationId xmlns:p14="http://schemas.microsoft.com/office/powerpoint/2010/main" val="4082183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3F0C88-68AF-4961-95B8-151BBE7CC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975235-4C60-468A-B66D-D6D9D0FC09C1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195ED7-24F2-4864-A79A-9C0DFF23D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41DE5075-88D6-4412-B461-4868F15F9569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1353800" cy="852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 агрегированный рейтинг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2022 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endParaRPr lang="ru-RU" sz="3200" dirty="0">
              <a:solidFill>
                <a:srgbClr val="C9A0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sz="320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best-edu.ru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Нижний колонтитул 3">
            <a:extLst>
              <a:ext uri="{FF2B5EF4-FFF2-40B4-BE49-F238E27FC236}">
                <a16:creationId xmlns:a16="http://schemas.microsoft.com/office/drawing/2014/main" id="{0941F949-416A-4FD4-AA0C-601F5F9A6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9390" y="6176964"/>
            <a:ext cx="4588696" cy="544512"/>
          </a:xfrm>
          <a:solidFill>
            <a:srgbClr val="001E5F"/>
          </a:solidFill>
        </p:spPr>
        <p:txBody>
          <a:bodyPr/>
          <a:lstStyle/>
          <a:p>
            <a:pPr algn="r"/>
            <a:r>
              <a:rPr lang="ru-RU" sz="1200" b="1" dirty="0"/>
              <a:t>Презентация для Ученого совета    </a:t>
            </a:r>
            <a:r>
              <a:rPr lang="ru-RU" sz="1200" b="1" dirty="0">
                <a:solidFill>
                  <a:srgbClr val="C9A04B"/>
                </a:solidFill>
              </a:rPr>
              <a:t>Служба проректора по стратегическому развитию и цифровой трансформации</a:t>
            </a:r>
          </a:p>
        </p:txBody>
      </p:sp>
      <p:sp>
        <p:nvSpPr>
          <p:cNvPr id="26" name="Дата 29">
            <a:extLst>
              <a:ext uri="{FF2B5EF4-FFF2-40B4-BE49-F238E27FC236}">
                <a16:creationId xmlns:a16="http://schemas.microsoft.com/office/drawing/2014/main" id="{F7CC011D-BD47-41D3-B0CB-7C6C21BC3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2" y="6176964"/>
            <a:ext cx="5174410" cy="544512"/>
          </a:xfrm>
          <a:solidFill>
            <a:srgbClr val="001E5F"/>
          </a:solidFill>
        </p:spPr>
        <p:txBody>
          <a:bodyPr/>
          <a:lstStyle/>
          <a:p>
            <a:r>
              <a:rPr lang="ru-RU" sz="1200" b="1" dirty="0"/>
              <a:t>Концепция развития Университета</a:t>
            </a:r>
          </a:p>
          <a:p>
            <a:r>
              <a:rPr lang="ru-RU" sz="1200" b="1" dirty="0">
                <a:solidFill>
                  <a:srgbClr val="C9A04B"/>
                </a:solidFill>
              </a:rPr>
              <a:t>	                Стратегические проекты и инициативы</a:t>
            </a:r>
          </a:p>
        </p:txBody>
      </p:sp>
      <p:graphicFrame>
        <p:nvGraphicFramePr>
          <p:cNvPr id="16" name="Таблица 4">
            <a:extLst>
              <a:ext uri="{FF2B5EF4-FFF2-40B4-BE49-F238E27FC236}">
                <a16:creationId xmlns:a16="http://schemas.microsoft.com/office/drawing/2014/main" id="{DE6C5FC3-1182-4C3F-B1A8-FCF157EF9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218676"/>
              </p:ext>
            </p:extLst>
          </p:nvPr>
        </p:nvGraphicFramePr>
        <p:xfrm>
          <a:off x="330467" y="871284"/>
          <a:ext cx="11531065" cy="5334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92559">
                  <a:extLst>
                    <a:ext uri="{9D8B030D-6E8A-4147-A177-3AD203B41FA5}">
                      <a16:colId xmlns:a16="http://schemas.microsoft.com/office/drawing/2014/main" val="1136826094"/>
                    </a:ext>
                  </a:extLst>
                </a:gridCol>
                <a:gridCol w="3286665">
                  <a:extLst>
                    <a:ext uri="{9D8B030D-6E8A-4147-A177-3AD203B41FA5}">
                      <a16:colId xmlns:a16="http://schemas.microsoft.com/office/drawing/2014/main" val="1628178613"/>
                    </a:ext>
                  </a:extLst>
                </a:gridCol>
                <a:gridCol w="1017917">
                  <a:extLst>
                    <a:ext uri="{9D8B030D-6E8A-4147-A177-3AD203B41FA5}">
                      <a16:colId xmlns:a16="http://schemas.microsoft.com/office/drawing/2014/main" val="2738372264"/>
                    </a:ext>
                  </a:extLst>
                </a:gridCol>
                <a:gridCol w="6633924">
                  <a:extLst>
                    <a:ext uri="{9D8B030D-6E8A-4147-A177-3AD203B41FA5}">
                      <a16:colId xmlns:a16="http://schemas.microsoft.com/office/drawing/2014/main" val="10167133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1E5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№№</a:t>
                      </a:r>
                    </a:p>
                  </a:txBody>
                  <a:tcPr anchor="ctr">
                    <a:solidFill>
                      <a:srgbClr val="C9A0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1E5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Агрегационный параметр</a:t>
                      </a:r>
                    </a:p>
                  </a:txBody>
                  <a:tcPr anchor="ctr">
                    <a:solidFill>
                      <a:srgbClr val="C9A0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1E5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Значение</a:t>
                      </a:r>
                    </a:p>
                  </a:txBody>
                  <a:tcPr anchor="ctr">
                    <a:solidFill>
                      <a:srgbClr val="C9A0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1E5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Примечание</a:t>
                      </a:r>
                    </a:p>
                  </a:txBody>
                  <a:tcPr anchor="ctr">
                    <a:solidFill>
                      <a:srgbClr val="C9A0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14353"/>
                  </a:ext>
                </a:extLst>
              </a:tr>
              <a:tr h="41848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Национальный рейтинг университетов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</a:t>
                      </a:r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Интерфакс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Существенный параметр – размер ВУЗа;</a:t>
                      </a:r>
                    </a:p>
                    <a:p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                       повлиять сложно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79156"/>
                  </a:ext>
                </a:extLst>
              </a:tr>
              <a:tr h="41848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Рейтинг «Первая миссия»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 параметры – содержание образовательных программ и наличие профессионально-общественных аккредитации;                                        </a:t>
                      </a:r>
                      <a:r>
                        <a:rPr lang="ru-RU" sz="1200" b="1" dirty="0">
                          <a:solidFill>
                            <a:srgbClr val="00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ждем улучшений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026049"/>
                  </a:ext>
                </a:extLst>
              </a:tr>
              <a:tr h="41848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Рейтинги университетов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RAEX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учитывает предметные рейтинги, наши позиции соответствуют данной (до порогового значения достаточно далеко);                                       </a:t>
                      </a:r>
                      <a:r>
                        <a:rPr lang="ru-RU" sz="1200" b="1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оцениваем результат, как хороший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256663"/>
                  </a:ext>
                </a:extLst>
              </a:tr>
              <a:tr h="41848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Рейтинг по индексу </a:t>
                      </a:r>
                      <a:r>
                        <a:rPr lang="ru-RU" sz="12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Хирша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1200" b="1" dirty="0">
                        <a:solidFill>
                          <a:srgbClr val="00CC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Наивысший результат;</a:t>
                      </a:r>
                    </a:p>
                    <a:p>
                      <a:r>
                        <a:rPr lang="ru-RU" sz="1200" b="1" dirty="0">
                          <a:solidFill>
                            <a:srgbClr val="00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необходимо удержать позиции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59745"/>
                  </a:ext>
                </a:extLst>
              </a:tr>
              <a:tr h="41848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Рейтинг мониторинга эффективности вузов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1200" b="1" dirty="0">
                        <a:solidFill>
                          <a:srgbClr val="00CC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Наивысший результат;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необходимо удержать позиции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109845"/>
                  </a:ext>
                </a:extLst>
              </a:tr>
              <a:tr h="41848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Рейтинг «Оценка качества обучения»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1200" b="1" dirty="0">
                        <a:solidFill>
                          <a:srgbClr val="00CC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 параметры – ЕГЭ, студенческие конкурсы и олимпиады, ФИЭБ;</a:t>
                      </a:r>
                    </a:p>
                    <a:p>
                      <a:r>
                        <a:rPr lang="ru-RU" sz="1200" b="1" dirty="0">
                          <a:solidFill>
                            <a:srgbClr val="00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имеются возможности для улучшения позиции, предлагаем учесть в работе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262516"/>
                  </a:ext>
                </a:extLst>
              </a:tr>
              <a:tr h="41848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Рейтинг по результатам профессионально-общественной аккредитации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Содержание вытекает из названия, параметр становится все более важным по многим причинам, уже работаем;                                                                              </a:t>
                      </a:r>
                      <a:r>
                        <a:rPr lang="ru-RU" sz="1200" b="1" dirty="0">
                          <a:solidFill>
                            <a:srgbClr val="00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ждем улучшений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50151"/>
                  </a:ext>
                </a:extLst>
              </a:tr>
              <a:tr h="41848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Рейтинг международное признание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1200" b="1" dirty="0">
                        <a:solidFill>
                          <a:srgbClr val="00CC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 параметры – международные рейтинги и количество иностранных студентов, наивысший результат;                                                          </a:t>
                      </a:r>
                      <a:r>
                        <a:rPr lang="ru-RU" sz="1200" b="1" dirty="0">
                          <a:solidFill>
                            <a:srgbClr val="00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необходимо удержать позиции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020324"/>
                  </a:ext>
                </a:extLst>
              </a:tr>
              <a:tr h="41848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Рейтинг «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Forbes»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Попадают только большие ВУЗы;</a:t>
                      </a:r>
                    </a:p>
                    <a:p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для нас на данный момент не реально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95082"/>
                  </a:ext>
                </a:extLst>
              </a:tr>
              <a:tr h="418486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Рейтинг «Национальное признание»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1200" b="1" dirty="0">
                        <a:solidFill>
                          <a:srgbClr val="00CC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 параметры – содержание образовательных программ и относительное количество и уровень профильных ППС;               </a:t>
                      </a:r>
                      <a:r>
                        <a:rPr lang="ru-RU" sz="1200" b="1" dirty="0">
                          <a:solidFill>
                            <a:srgbClr val="00C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имеются возможности для улучшения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639389"/>
                  </a:ext>
                </a:extLst>
              </a:tr>
              <a:tr h="418486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Рейтинг «</a:t>
                      </a:r>
                      <a:r>
                        <a:rPr lang="en-US" sz="12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Superjob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Основной параметр – уровень зарплат выпускников, проводится </a:t>
                      </a:r>
                      <a:r>
                        <a:rPr lang="en-US" sz="12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hh</a:t>
                      </a:r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-агентством самостоятельно по их базе;                         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данный момент, как повлиять непонятно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075054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600FF85-94B6-43BC-B4C7-69737F52549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872" y="0"/>
            <a:ext cx="1174128" cy="118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90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964739F-0D9D-49AF-9BA8-9C3ECA7C2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363" y="1160060"/>
            <a:ext cx="11750723" cy="4872250"/>
          </a:xfrm>
          <a:solidFill>
            <a:srgbClr val="00A3FE"/>
          </a:solidFill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ru-RU" sz="6000" b="1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Благодарим за внимание!</a:t>
            </a:r>
          </a:p>
          <a:p>
            <a:pPr marL="0" lvl="0" indent="0" algn="ctr">
              <a:buNone/>
            </a:pPr>
            <a:endParaRPr lang="ru-RU" sz="6000" b="1" dirty="0">
              <a:solidFill>
                <a:srgbClr val="001E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Будьте здоровы!</a:t>
            </a:r>
          </a:p>
        </p:txBody>
      </p:sp>
      <p:sp>
        <p:nvSpPr>
          <p:cNvPr id="24" name="Номер слайда 23">
            <a:extLst>
              <a:ext uri="{FF2B5EF4-FFF2-40B4-BE49-F238E27FC236}">
                <a16:creationId xmlns:a16="http://schemas.microsoft.com/office/drawing/2014/main" id="{0595F0B4-D6D2-46BB-9240-946B3842A1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975235-4C60-468A-B66D-D6D9D0FC09C1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:a16="http://schemas.microsoft.com/office/drawing/2014/main" id="{FBA5B481-E00B-4B63-B964-28158D55B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9390" y="6176964"/>
            <a:ext cx="4588696" cy="544512"/>
          </a:xfrm>
          <a:solidFill>
            <a:srgbClr val="001E5F"/>
          </a:solidFill>
        </p:spPr>
        <p:txBody>
          <a:bodyPr/>
          <a:lstStyle/>
          <a:p>
            <a:pPr algn="r"/>
            <a:r>
              <a:rPr lang="ru-RU" sz="1200" b="1" dirty="0"/>
              <a:t>Презентация для Ученого совета    </a:t>
            </a:r>
            <a:r>
              <a:rPr lang="ru-RU" sz="1200" b="1" dirty="0">
                <a:solidFill>
                  <a:srgbClr val="C9A04B"/>
                </a:solidFill>
              </a:rPr>
              <a:t>Служба проректора по стратегическому развитию и цифровой трансформации</a:t>
            </a:r>
          </a:p>
        </p:txBody>
      </p:sp>
      <p:sp>
        <p:nvSpPr>
          <p:cNvPr id="8" name="Дата 29">
            <a:extLst>
              <a:ext uri="{FF2B5EF4-FFF2-40B4-BE49-F238E27FC236}">
                <a16:creationId xmlns:a16="http://schemas.microsoft.com/office/drawing/2014/main" id="{827B6519-4D0B-40D9-85E3-84237E142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2" y="6176964"/>
            <a:ext cx="5174410" cy="544512"/>
          </a:xfrm>
          <a:solidFill>
            <a:srgbClr val="001E5F"/>
          </a:solidFill>
        </p:spPr>
        <p:txBody>
          <a:bodyPr/>
          <a:lstStyle/>
          <a:p>
            <a:r>
              <a:rPr lang="ru-RU" sz="1200" b="1" dirty="0"/>
              <a:t>Концепция развития Университета</a:t>
            </a:r>
          </a:p>
          <a:p>
            <a:r>
              <a:rPr lang="ru-RU" sz="1200" b="1" dirty="0">
                <a:solidFill>
                  <a:srgbClr val="C9A04B"/>
                </a:solidFill>
              </a:rPr>
              <a:t>	                Стратегические проекты и инициативы</a:t>
            </a:r>
          </a:p>
        </p:txBody>
      </p:sp>
    </p:spTree>
    <p:extLst>
      <p:ext uri="{BB962C8B-B14F-4D97-AF65-F5344CB8AC3E}">
        <p14:creationId xmlns:p14="http://schemas.microsoft.com/office/powerpoint/2010/main" val="29676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3F0C88-68AF-4961-95B8-151BBE7CC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975235-4C60-468A-B66D-D6D9D0FC09C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195ED7-24F2-4864-A79A-9C0DFF23D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41DE5075-88D6-4412-B461-4868F15F9569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1353800" cy="852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структуре и содержанию программ развития образовательных организаций высшего образования</a:t>
            </a:r>
          </a:p>
        </p:txBody>
      </p:sp>
      <p:sp>
        <p:nvSpPr>
          <p:cNvPr id="25" name="Нижний колонтитул 3">
            <a:extLst>
              <a:ext uri="{FF2B5EF4-FFF2-40B4-BE49-F238E27FC236}">
                <a16:creationId xmlns:a16="http://schemas.microsoft.com/office/drawing/2014/main" id="{0941F949-416A-4FD4-AA0C-601F5F9A6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9390" y="6176964"/>
            <a:ext cx="4588696" cy="544512"/>
          </a:xfrm>
          <a:solidFill>
            <a:srgbClr val="001E5F"/>
          </a:solidFill>
        </p:spPr>
        <p:txBody>
          <a:bodyPr/>
          <a:lstStyle/>
          <a:p>
            <a:pPr algn="r"/>
            <a:r>
              <a:rPr lang="ru-RU" sz="1200" b="1" dirty="0"/>
              <a:t>Презентация для Ученого совета    </a:t>
            </a:r>
            <a:r>
              <a:rPr lang="ru-RU" sz="1200" b="1" dirty="0">
                <a:solidFill>
                  <a:srgbClr val="C9A04B"/>
                </a:solidFill>
              </a:rPr>
              <a:t>Служба проректора по стратегическому развитию и цифровой трансформации</a:t>
            </a:r>
          </a:p>
        </p:txBody>
      </p:sp>
      <p:sp>
        <p:nvSpPr>
          <p:cNvPr id="26" name="Дата 29">
            <a:extLst>
              <a:ext uri="{FF2B5EF4-FFF2-40B4-BE49-F238E27FC236}">
                <a16:creationId xmlns:a16="http://schemas.microsoft.com/office/drawing/2014/main" id="{F7CC011D-BD47-41D3-B0CB-7C6C21BC3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2" y="6176964"/>
            <a:ext cx="5174410" cy="544512"/>
          </a:xfrm>
          <a:solidFill>
            <a:srgbClr val="001E5F"/>
          </a:solidFill>
        </p:spPr>
        <p:txBody>
          <a:bodyPr/>
          <a:lstStyle/>
          <a:p>
            <a:r>
              <a:rPr lang="ru-RU" sz="1200" b="1" dirty="0"/>
              <a:t>Концепция развития Университета</a:t>
            </a:r>
          </a:p>
          <a:p>
            <a:r>
              <a:rPr lang="ru-RU" sz="1200" b="1" dirty="0">
                <a:solidFill>
                  <a:srgbClr val="C9A04B"/>
                </a:solidFill>
              </a:rPr>
              <a:t>	                Стратегические проекты и инициативы</a:t>
            </a:r>
          </a:p>
        </p:txBody>
      </p:sp>
      <p:sp>
        <p:nvSpPr>
          <p:cNvPr id="27" name="Пятиугольник 6">
            <a:extLst>
              <a:ext uri="{FF2B5EF4-FFF2-40B4-BE49-F238E27FC236}">
                <a16:creationId xmlns:a16="http://schemas.microsoft.com/office/drawing/2014/main" id="{6D341478-399A-4CDD-A68B-6BFD8021BB88}"/>
              </a:ext>
            </a:extLst>
          </p:cNvPr>
          <p:cNvSpPr/>
          <p:nvPr/>
        </p:nvSpPr>
        <p:spPr>
          <a:xfrm>
            <a:off x="607082" y="1126916"/>
            <a:ext cx="5260317" cy="625989"/>
          </a:xfrm>
          <a:prstGeom prst="homePlate">
            <a:avLst/>
          </a:prstGeom>
          <a:solidFill>
            <a:srgbClr val="002060"/>
          </a:solidFill>
          <a:ln w="57150">
            <a:solidFill>
              <a:srgbClr val="C9A04B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lvl="0"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</a:t>
            </a:r>
          </a:p>
          <a:p>
            <a:pPr lvl="0"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29.12.2021 г. № 2547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3AEDA21-033B-47AF-9F3D-B7683BD65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7417" y="1093952"/>
            <a:ext cx="3517501" cy="4975705"/>
          </a:xfrm>
          <a:prstGeom prst="rect">
            <a:avLst/>
          </a:prstGeom>
          <a:ln>
            <a:solidFill>
              <a:srgbClr val="001E5F"/>
            </a:solidFill>
          </a:ln>
        </p:spPr>
      </p:pic>
      <p:sp>
        <p:nvSpPr>
          <p:cNvPr id="30" name="Овал 29">
            <a:extLst>
              <a:ext uri="{FF2B5EF4-FFF2-40B4-BE49-F238E27FC236}">
                <a16:creationId xmlns:a16="http://schemas.microsoft.com/office/drawing/2014/main" id="{2CE60134-97D3-4AC9-9E8A-600E79BCC5C2}"/>
              </a:ext>
            </a:extLst>
          </p:cNvPr>
          <p:cNvSpPr/>
          <p:nvPr/>
        </p:nvSpPr>
        <p:spPr>
          <a:xfrm>
            <a:off x="432175" y="4108621"/>
            <a:ext cx="4347712" cy="650245"/>
          </a:xfrm>
          <a:prstGeom prst="ellipse">
            <a:avLst/>
          </a:prstGeom>
          <a:solidFill>
            <a:srgbClr val="00A3FE"/>
          </a:solidFill>
          <a:ln w="38100">
            <a:solidFill>
              <a:srgbClr val="C6B8AF">
                <a:lumMod val="75000"/>
              </a:srgbClr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1E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Проектный подход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0" u="none" strike="noStrike" kern="0" cap="none" spc="0" normalizeH="0" baseline="0" noProof="0" dirty="0">
                <a:ln>
                  <a:noFill/>
                </a:ln>
                <a:solidFill>
                  <a:srgbClr val="001E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 реализации и управлению</a:t>
            </a: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AA0A6866-ECC3-4E86-9E52-9327C1FE8A94}"/>
              </a:ext>
            </a:extLst>
          </p:cNvPr>
          <p:cNvSpPr/>
          <p:nvPr/>
        </p:nvSpPr>
        <p:spPr>
          <a:xfrm>
            <a:off x="3554084" y="4610406"/>
            <a:ext cx="4347712" cy="650245"/>
          </a:xfrm>
          <a:prstGeom prst="ellipse">
            <a:avLst/>
          </a:prstGeom>
          <a:solidFill>
            <a:srgbClr val="00A3FE"/>
          </a:solidFill>
          <a:ln w="38100">
            <a:solidFill>
              <a:srgbClr val="C6B8AF">
                <a:lumMod val="75000"/>
              </a:srgbClr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1E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«Срочный» характер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0" u="none" strike="noStrike" kern="0" cap="none" spc="0" normalizeH="0" baseline="0" noProof="0" dirty="0">
                <a:ln>
                  <a:noFill/>
                </a:ln>
                <a:solidFill>
                  <a:srgbClr val="001E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всех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1E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600" i="0" u="none" strike="noStrike" kern="0" cap="none" spc="0" normalizeH="0" baseline="0" noProof="0" dirty="0">
                <a:ln>
                  <a:noFill/>
                </a:ln>
                <a:solidFill>
                  <a:srgbClr val="001E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мероприятий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FA59FD57-C58A-4387-B51B-84A594905945}"/>
              </a:ext>
            </a:extLst>
          </p:cNvPr>
          <p:cNvSpPr/>
          <p:nvPr/>
        </p:nvSpPr>
        <p:spPr>
          <a:xfrm>
            <a:off x="432175" y="3100187"/>
            <a:ext cx="4347712" cy="650245"/>
          </a:xfrm>
          <a:prstGeom prst="ellipse">
            <a:avLst/>
          </a:prstGeom>
          <a:solidFill>
            <a:srgbClr val="00A3FE"/>
          </a:solidFill>
          <a:ln w="38100">
            <a:solidFill>
              <a:srgbClr val="C6B8AF">
                <a:lumMod val="75000"/>
              </a:srgbClr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dirty="0">
                <a:ln>
                  <a:noFill/>
                </a:ln>
                <a:solidFill>
                  <a:srgbClr val="001E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Стратегическая цель 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001E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CC949D69-5761-4F02-886E-266CA869C5B5}"/>
              </a:ext>
            </a:extLst>
          </p:cNvPr>
          <p:cNvSpPr/>
          <p:nvPr/>
        </p:nvSpPr>
        <p:spPr>
          <a:xfrm>
            <a:off x="3554084" y="3603302"/>
            <a:ext cx="4347712" cy="650245"/>
          </a:xfrm>
          <a:prstGeom prst="ellipse">
            <a:avLst/>
          </a:prstGeom>
          <a:solidFill>
            <a:srgbClr val="00A3FE"/>
          </a:solidFill>
          <a:ln w="38100">
            <a:solidFill>
              <a:srgbClr val="C6B8AF">
                <a:lumMod val="75000"/>
              </a:srgbClr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0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Целевая модель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001E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Овал 43">
            <a:extLst>
              <a:ext uri="{FF2B5EF4-FFF2-40B4-BE49-F238E27FC236}">
                <a16:creationId xmlns:a16="http://schemas.microsoft.com/office/drawing/2014/main" id="{67E0202A-CB51-4B08-BA18-F71ABC7541FD}"/>
              </a:ext>
            </a:extLst>
          </p:cNvPr>
          <p:cNvSpPr/>
          <p:nvPr/>
        </p:nvSpPr>
        <p:spPr>
          <a:xfrm>
            <a:off x="3554084" y="2596549"/>
            <a:ext cx="4347712" cy="650245"/>
          </a:xfrm>
          <a:prstGeom prst="ellipse">
            <a:avLst/>
          </a:prstGeom>
          <a:solidFill>
            <a:srgbClr val="00A3FE"/>
          </a:solidFill>
          <a:ln w="38100">
            <a:solidFill>
              <a:srgbClr val="C6B8AF">
                <a:lumMod val="75000"/>
              </a:srgbClr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0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Миссия Университета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001E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Овал 45">
            <a:extLst>
              <a:ext uri="{FF2B5EF4-FFF2-40B4-BE49-F238E27FC236}">
                <a16:creationId xmlns:a16="http://schemas.microsoft.com/office/drawing/2014/main" id="{B2AADA57-2043-4CD5-AA9D-AE6DF367C5B5}"/>
              </a:ext>
            </a:extLst>
          </p:cNvPr>
          <p:cNvSpPr/>
          <p:nvPr/>
        </p:nvSpPr>
        <p:spPr>
          <a:xfrm>
            <a:off x="463946" y="5108868"/>
            <a:ext cx="4347712" cy="650245"/>
          </a:xfrm>
          <a:prstGeom prst="ellipse">
            <a:avLst/>
          </a:prstGeom>
          <a:solidFill>
            <a:srgbClr val="00A3FE"/>
          </a:solidFill>
          <a:ln w="38100">
            <a:solidFill>
              <a:srgbClr val="C6B8AF">
                <a:lumMod val="75000"/>
              </a:srgbClr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1E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Система проектов и действий </a:t>
            </a:r>
            <a:r>
              <a:rPr kumimoji="0" lang="ru-RU" sz="1600" i="0" u="none" strike="noStrike" kern="0" cap="none" spc="0" normalizeH="0" baseline="0" noProof="0" dirty="0">
                <a:ln>
                  <a:noFill/>
                </a:ln>
                <a:solidFill>
                  <a:srgbClr val="001E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(формализованный перечень и описание) </a:t>
            </a:r>
          </a:p>
        </p:txBody>
      </p:sp>
      <p:sp>
        <p:nvSpPr>
          <p:cNvPr id="50" name="Шестиугольник 49">
            <a:extLst>
              <a:ext uri="{FF2B5EF4-FFF2-40B4-BE49-F238E27FC236}">
                <a16:creationId xmlns:a16="http://schemas.microsoft.com/office/drawing/2014/main" id="{E4631333-0F85-41E7-BF19-E7B6CB9F4657}"/>
              </a:ext>
            </a:extLst>
          </p:cNvPr>
          <p:cNvSpPr/>
          <p:nvPr/>
        </p:nvSpPr>
        <p:spPr>
          <a:xfrm>
            <a:off x="1802921" y="2080858"/>
            <a:ext cx="4710022" cy="440442"/>
          </a:xfrm>
          <a:prstGeom prst="hexagon">
            <a:avLst/>
          </a:prstGeom>
          <a:solidFill>
            <a:srgbClr val="00A3FE"/>
          </a:solidFill>
          <a:ln w="57150">
            <a:solidFill>
              <a:srgbClr val="001E5F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требования</a:t>
            </a:r>
          </a:p>
        </p:txBody>
      </p:sp>
    </p:spTree>
    <p:extLst>
      <p:ext uri="{BB962C8B-B14F-4D97-AF65-F5344CB8AC3E}">
        <p14:creationId xmlns:p14="http://schemas.microsoft.com/office/powerpoint/2010/main" val="1937429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ятиугольник 6">
            <a:extLst>
              <a:ext uri="{FF2B5EF4-FFF2-40B4-BE49-F238E27FC236}">
                <a16:creationId xmlns:a16="http://schemas.microsoft.com/office/drawing/2014/main" id="{1B5F7EF4-5D5F-449D-ABEF-3A8C86C5B4A2}"/>
              </a:ext>
            </a:extLst>
          </p:cNvPr>
          <p:cNvSpPr/>
          <p:nvPr/>
        </p:nvSpPr>
        <p:spPr>
          <a:xfrm>
            <a:off x="4747046" y="1113851"/>
            <a:ext cx="2833282" cy="544116"/>
          </a:xfrm>
          <a:prstGeom prst="homePlate">
            <a:avLst/>
          </a:prstGeom>
          <a:solidFill>
            <a:srgbClr val="002060"/>
          </a:solidFill>
          <a:ln w="57150">
            <a:solidFill>
              <a:srgbClr val="C9A04B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Стратегическая цель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3F0C88-68AF-4961-95B8-151BBE7CC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975235-4C60-468A-B66D-D6D9D0FC09C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195ED7-24F2-4864-A79A-9C0DFF23D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41DE5075-88D6-4412-B461-4868F15F9569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1353800" cy="852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развития Университета				(1/3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ru-RU" sz="320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Миссия. Стратегические цель и модель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1AAAC29C-84FD-4493-8DC2-45849D13BFD0}"/>
              </a:ext>
            </a:extLst>
          </p:cNvPr>
          <p:cNvCxnSpPr>
            <a:cxnSpLocks/>
          </p:cNvCxnSpPr>
          <p:nvPr/>
        </p:nvCxnSpPr>
        <p:spPr>
          <a:xfrm>
            <a:off x="8092440" y="1654536"/>
            <a:ext cx="18288" cy="4487924"/>
          </a:xfrm>
          <a:prstGeom prst="line">
            <a:avLst/>
          </a:prstGeom>
          <a:ln w="31750">
            <a:solidFill>
              <a:srgbClr val="001E5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1AAAC29C-84FD-4493-8DC2-45849D13BFD0}"/>
              </a:ext>
            </a:extLst>
          </p:cNvPr>
          <p:cNvCxnSpPr>
            <a:cxnSpLocks/>
          </p:cNvCxnSpPr>
          <p:nvPr/>
        </p:nvCxnSpPr>
        <p:spPr>
          <a:xfrm>
            <a:off x="4142232" y="1654536"/>
            <a:ext cx="18288" cy="4487924"/>
          </a:xfrm>
          <a:prstGeom prst="line">
            <a:avLst/>
          </a:prstGeom>
          <a:ln w="31750">
            <a:solidFill>
              <a:srgbClr val="001E5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ятиугольник 6">
            <a:extLst>
              <a:ext uri="{FF2B5EF4-FFF2-40B4-BE49-F238E27FC236}">
                <a16:creationId xmlns:a16="http://schemas.microsoft.com/office/drawing/2014/main" id="{6E875E27-1D80-448D-8D86-490416E4CB0B}"/>
              </a:ext>
            </a:extLst>
          </p:cNvPr>
          <p:cNvSpPr/>
          <p:nvPr/>
        </p:nvSpPr>
        <p:spPr>
          <a:xfrm>
            <a:off x="838200" y="1113851"/>
            <a:ext cx="2833282" cy="544116"/>
          </a:xfrm>
          <a:prstGeom prst="homePlate">
            <a:avLst/>
          </a:prstGeom>
          <a:solidFill>
            <a:srgbClr val="002060"/>
          </a:solidFill>
          <a:ln w="57150">
            <a:solidFill>
              <a:srgbClr val="C9A04B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lvl="0"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Миссия</a:t>
            </a:r>
          </a:p>
        </p:txBody>
      </p:sp>
      <p:sp>
        <p:nvSpPr>
          <p:cNvPr id="35" name="Пятиугольник 6">
            <a:extLst>
              <a:ext uri="{FF2B5EF4-FFF2-40B4-BE49-F238E27FC236}">
                <a16:creationId xmlns:a16="http://schemas.microsoft.com/office/drawing/2014/main" id="{6E875E27-1D80-448D-8D86-490416E4CB0B}"/>
              </a:ext>
            </a:extLst>
          </p:cNvPr>
          <p:cNvSpPr/>
          <p:nvPr/>
        </p:nvSpPr>
        <p:spPr>
          <a:xfrm>
            <a:off x="8801682" y="1144924"/>
            <a:ext cx="2833282" cy="544116"/>
          </a:xfrm>
          <a:prstGeom prst="homePlate">
            <a:avLst/>
          </a:prstGeom>
          <a:solidFill>
            <a:srgbClr val="002060"/>
          </a:solidFill>
          <a:ln w="57150">
            <a:solidFill>
              <a:srgbClr val="C9A04B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lvl="0"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Целевая модель</a:t>
            </a:r>
          </a:p>
        </p:txBody>
      </p:sp>
      <p:sp>
        <p:nvSpPr>
          <p:cNvPr id="39" name="Объект 2">
            <a:extLst>
              <a:ext uri="{FF2B5EF4-FFF2-40B4-BE49-F238E27FC236}">
                <a16:creationId xmlns:a16="http://schemas.microsoft.com/office/drawing/2014/main" id="{6E70E86C-21CC-4943-9F80-5A9B7072B02B}"/>
              </a:ext>
            </a:extLst>
          </p:cNvPr>
          <p:cNvSpPr txBox="1">
            <a:spLocks/>
          </p:cNvSpPr>
          <p:nvPr/>
        </p:nvSpPr>
        <p:spPr>
          <a:xfrm>
            <a:off x="319180" y="1833804"/>
            <a:ext cx="3719420" cy="4239189"/>
          </a:xfrm>
          <a:prstGeom prst="rect">
            <a:avLst/>
          </a:prstGeom>
          <a:solidFill>
            <a:srgbClr val="00A3FE"/>
          </a:solidFill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just">
              <a:spcBef>
                <a:spcPts val="0"/>
              </a:spcBef>
            </a:pPr>
            <a:endParaRPr lang="ru-RU" sz="1600" b="1" dirty="0">
              <a:solidFill>
                <a:srgbClr val="001E5F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1600" b="1" dirty="0">
                <a:solidFill>
                  <a:srgbClr val="001E5F"/>
                </a:solidFill>
              </a:rPr>
              <a:t>Полная формулировка:</a:t>
            </a:r>
          </a:p>
          <a:p>
            <a:pPr marL="285750" indent="-285750" algn="just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Подготовка в столице Российской космонавтики высококвалифицированных кадров в сфере ИТ и инженерного образования, свободно владеющих своей профессией и готовых к работе в команде и постоянному саморазвитию.</a:t>
            </a:r>
          </a:p>
          <a:p>
            <a:pPr algn="just">
              <a:spcBef>
                <a:spcPts val="0"/>
              </a:spcBef>
            </a:pPr>
            <a:endParaRPr lang="ru-RU" sz="1600" dirty="0"/>
          </a:p>
          <a:p>
            <a:pPr algn="just">
              <a:spcBef>
                <a:spcPts val="0"/>
              </a:spcBef>
            </a:pPr>
            <a:r>
              <a:rPr lang="ru-RU" sz="1600" b="1" dirty="0">
                <a:solidFill>
                  <a:srgbClr val="001E5F"/>
                </a:solidFill>
              </a:rPr>
              <a:t>Краткая формулировка: </a:t>
            </a:r>
          </a:p>
          <a:p>
            <a:pPr marL="285750" indent="-285750" algn="just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Лучшее ИТ и инженерное образование для всех желающих учиться в столице Российской космонавтики.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600" dirty="0"/>
          </a:p>
        </p:txBody>
      </p:sp>
      <p:sp>
        <p:nvSpPr>
          <p:cNvPr id="41" name="Объект 2">
            <a:extLst>
              <a:ext uri="{FF2B5EF4-FFF2-40B4-BE49-F238E27FC236}">
                <a16:creationId xmlns:a16="http://schemas.microsoft.com/office/drawing/2014/main" id="{6E70E86C-21CC-4943-9F80-5A9B7072B02B}"/>
              </a:ext>
            </a:extLst>
          </p:cNvPr>
          <p:cNvSpPr txBox="1">
            <a:spLocks/>
          </p:cNvSpPr>
          <p:nvPr/>
        </p:nvSpPr>
        <p:spPr>
          <a:xfrm>
            <a:off x="4261914" y="1824660"/>
            <a:ext cx="3719420" cy="4239189"/>
          </a:xfrm>
          <a:prstGeom prst="rect">
            <a:avLst/>
          </a:prstGeom>
          <a:solidFill>
            <a:srgbClr val="00A3FE"/>
          </a:solidFill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285750" indent="-285750" algn="just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Обеспечение опережающей подготовки </a:t>
            </a:r>
            <a:r>
              <a:rPr lang="ru-RU" sz="1600"/>
              <a:t>и переподготовки специалистов </a:t>
            </a:r>
            <a:r>
              <a:rPr lang="ru-RU" sz="1600" dirty="0"/>
              <a:t>и руководителей для ведущих предприятий ракетно-космической отрасли и ИТ-сферы</a:t>
            </a:r>
          </a:p>
          <a:p>
            <a:pPr algn="just">
              <a:spcBef>
                <a:spcPts val="0"/>
              </a:spcBef>
              <a:buClr>
                <a:srgbClr val="001E5F"/>
              </a:buClr>
            </a:pPr>
            <a:r>
              <a:rPr lang="ru-RU" sz="1600" dirty="0"/>
              <a:t>и</a:t>
            </a:r>
          </a:p>
          <a:p>
            <a:pPr marL="285750" indent="-285750" algn="just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Создание высокотехнологичного научно-производственного центра перспективных технологий лазерной обработки материалов и аддитивного производства, систем цифрового проектирования и моделирования изделий ракетно-космической техники с характеристиками, соответствующими или превышающими лучшие мировые аналоги.</a:t>
            </a:r>
          </a:p>
        </p:txBody>
      </p:sp>
      <p:sp>
        <p:nvSpPr>
          <p:cNvPr id="42" name="Объект 2">
            <a:extLst>
              <a:ext uri="{FF2B5EF4-FFF2-40B4-BE49-F238E27FC236}">
                <a16:creationId xmlns:a16="http://schemas.microsoft.com/office/drawing/2014/main" id="{6E70E86C-21CC-4943-9F80-5A9B7072B02B}"/>
              </a:ext>
            </a:extLst>
          </p:cNvPr>
          <p:cNvSpPr txBox="1">
            <a:spLocks/>
          </p:cNvSpPr>
          <p:nvPr/>
        </p:nvSpPr>
        <p:spPr>
          <a:xfrm>
            <a:off x="8207404" y="1824660"/>
            <a:ext cx="3719420" cy="4239189"/>
          </a:xfrm>
          <a:prstGeom prst="rect">
            <a:avLst/>
          </a:prstGeom>
          <a:solidFill>
            <a:srgbClr val="00A3FE"/>
          </a:solidFill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285750" lvl="0" indent="-285750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Вхождение в лучшие ВУЗы:</a:t>
            </a:r>
          </a:p>
          <a:p>
            <a:pPr marL="630238" lvl="1" indent="-268288">
              <a:spcBef>
                <a:spcPts val="0"/>
              </a:spcBef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50 по РФ,</a:t>
            </a:r>
          </a:p>
          <a:p>
            <a:pPr marL="630238" lvl="1" indent="-268288">
              <a:spcBef>
                <a:spcPts val="0"/>
              </a:spcBef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30 по инженерно-техническим направлениям,</a:t>
            </a:r>
          </a:p>
          <a:p>
            <a:pPr marL="630238" lvl="1" indent="-268288">
              <a:spcBef>
                <a:spcPts val="0"/>
              </a:spcBef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 авиационно-космической направленности,</a:t>
            </a:r>
          </a:p>
          <a:p>
            <a:pPr marL="630238" lvl="1" indent="-268288">
              <a:spcBef>
                <a:spcPts val="0"/>
              </a:spcBef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10 по ИТ,</a:t>
            </a:r>
          </a:p>
          <a:p>
            <a:pPr marL="630238" lvl="1" indent="-268288">
              <a:spcBef>
                <a:spcPts val="0"/>
              </a:spcBef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число опорных ВУЗов для ракетно-космической отрасли;</a:t>
            </a:r>
          </a:p>
          <a:p>
            <a:pPr marL="285750" lvl="0" indent="-285750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lvl="0" indent="-285750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Создание базовой кафедры непосредственно в ГК «РОСКОСМОС»;</a:t>
            </a:r>
          </a:p>
          <a:p>
            <a:pPr marL="285750" lvl="0" indent="-285750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100% трудоустройство выпускников по специальности</a:t>
            </a:r>
          </a:p>
          <a:p>
            <a:pPr marL="285750" lvl="0" indent="-285750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lvl="0" indent="-285750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Увеличение контингента обучающихся по программам ВО в очной форме до 4 000 чел.</a:t>
            </a:r>
          </a:p>
        </p:txBody>
      </p:sp>
      <p:sp>
        <p:nvSpPr>
          <p:cNvPr id="16" name="Нижний колонтитул 3">
            <a:extLst>
              <a:ext uri="{FF2B5EF4-FFF2-40B4-BE49-F238E27FC236}">
                <a16:creationId xmlns:a16="http://schemas.microsoft.com/office/drawing/2014/main" id="{B8E9EBFD-9000-4A6D-8130-F37FC9A434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9390" y="6176964"/>
            <a:ext cx="4588696" cy="544512"/>
          </a:xfrm>
          <a:solidFill>
            <a:srgbClr val="001E5F"/>
          </a:solidFill>
        </p:spPr>
        <p:txBody>
          <a:bodyPr/>
          <a:lstStyle/>
          <a:p>
            <a:pPr algn="r"/>
            <a:r>
              <a:rPr lang="ru-RU" sz="1200" b="1" dirty="0"/>
              <a:t>Презентация для Ученого совета    </a:t>
            </a:r>
            <a:r>
              <a:rPr lang="ru-RU" sz="1200" b="1" dirty="0">
                <a:solidFill>
                  <a:srgbClr val="C9A04B"/>
                </a:solidFill>
              </a:rPr>
              <a:t>Служба проректора по стратегическому развитию и цифровой трансформации</a:t>
            </a:r>
          </a:p>
        </p:txBody>
      </p:sp>
      <p:sp>
        <p:nvSpPr>
          <p:cNvPr id="18" name="Дата 29">
            <a:extLst>
              <a:ext uri="{FF2B5EF4-FFF2-40B4-BE49-F238E27FC236}">
                <a16:creationId xmlns:a16="http://schemas.microsoft.com/office/drawing/2014/main" id="{CAA3AA8B-2904-4554-95D2-7CA5B2338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2" y="6176964"/>
            <a:ext cx="5174410" cy="544512"/>
          </a:xfrm>
          <a:solidFill>
            <a:srgbClr val="001E5F"/>
          </a:solidFill>
        </p:spPr>
        <p:txBody>
          <a:bodyPr/>
          <a:lstStyle/>
          <a:p>
            <a:r>
              <a:rPr lang="ru-RU" sz="1200" b="1" dirty="0"/>
              <a:t>Концепция развития Университета</a:t>
            </a:r>
          </a:p>
          <a:p>
            <a:r>
              <a:rPr lang="ru-RU" sz="1200" b="1" dirty="0">
                <a:solidFill>
                  <a:srgbClr val="C9A04B"/>
                </a:solidFill>
              </a:rPr>
              <a:t>	                Стратегические проекты и инициативы</a:t>
            </a:r>
          </a:p>
        </p:txBody>
      </p:sp>
    </p:spTree>
    <p:extLst>
      <p:ext uri="{BB962C8B-B14F-4D97-AF65-F5344CB8AC3E}">
        <p14:creationId xmlns:p14="http://schemas.microsoft.com/office/powerpoint/2010/main" val="174240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3F0C88-68AF-4961-95B8-151BBE7CC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975235-4C60-468A-B66D-D6D9D0FC09C1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195ED7-24F2-4864-A79A-9C0DFF23D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41DE5075-88D6-4412-B461-4868F15F9569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1353800" cy="852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развития Университета				(2/3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ru-RU" sz="320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Проектный подход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ятиугольник 6">
            <a:extLst>
              <a:ext uri="{FF2B5EF4-FFF2-40B4-BE49-F238E27FC236}">
                <a16:creationId xmlns:a16="http://schemas.microsoft.com/office/drawing/2014/main" id="{6E875E27-1D80-448D-8D86-490416E4CB0B}"/>
              </a:ext>
            </a:extLst>
          </p:cNvPr>
          <p:cNvSpPr/>
          <p:nvPr/>
        </p:nvSpPr>
        <p:spPr>
          <a:xfrm>
            <a:off x="838200" y="1113851"/>
            <a:ext cx="2833282" cy="544116"/>
          </a:xfrm>
          <a:prstGeom prst="homePlate">
            <a:avLst/>
          </a:prstGeom>
          <a:solidFill>
            <a:srgbClr val="002060"/>
          </a:solidFill>
          <a:ln w="57150">
            <a:solidFill>
              <a:srgbClr val="C9A04B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lvl="0"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Теория*</a:t>
            </a:r>
          </a:p>
        </p:txBody>
      </p:sp>
      <p:sp>
        <p:nvSpPr>
          <p:cNvPr id="39" name="Объект 2">
            <a:extLst>
              <a:ext uri="{FF2B5EF4-FFF2-40B4-BE49-F238E27FC236}">
                <a16:creationId xmlns:a16="http://schemas.microsoft.com/office/drawing/2014/main" id="{6E70E86C-21CC-4943-9F80-5A9B7072B02B}"/>
              </a:ext>
            </a:extLst>
          </p:cNvPr>
          <p:cNvSpPr txBox="1">
            <a:spLocks/>
          </p:cNvSpPr>
          <p:nvPr/>
        </p:nvSpPr>
        <p:spPr>
          <a:xfrm>
            <a:off x="319180" y="1833804"/>
            <a:ext cx="5675144" cy="4239189"/>
          </a:xfrm>
          <a:prstGeom prst="rect">
            <a:avLst/>
          </a:prstGeom>
          <a:solidFill>
            <a:srgbClr val="00A3FE"/>
          </a:solidFill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285750" indent="-285750" algn="just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b="1" dirty="0"/>
              <a:t>Программа развития </a:t>
            </a:r>
            <a:r>
              <a:rPr lang="ru-RU" sz="1600" dirty="0"/>
              <a:t>– система проектов и действий (стратегических инициатив), обеспечивающих решение задач по развитию Университета для достижения целевой модели;</a:t>
            </a:r>
          </a:p>
          <a:p>
            <a:pPr marL="285750" indent="-285750" algn="just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b="1" dirty="0"/>
              <a:t>Проект</a:t>
            </a:r>
            <a:r>
              <a:rPr lang="ru-RU" sz="1600" dirty="0"/>
              <a:t> – комплекс работ, предназначенный для создания уникальных продуктов, услуг, результатов в рамках утвержденных сроков, ресурсов и бюджета.</a:t>
            </a:r>
          </a:p>
          <a:p>
            <a:pPr marL="285750" indent="-285750" algn="just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b="1" dirty="0"/>
              <a:t>Управление проектами</a:t>
            </a:r>
            <a:r>
              <a:rPr lang="ru-RU" sz="1600" dirty="0"/>
              <a:t> – приложение знаний, опыта, средств и практических подходов к работам, составляющим Проект, для удовлетворения предъявляемых к нему требований;</a:t>
            </a:r>
          </a:p>
          <a:p>
            <a:pPr marL="285750" indent="-285750" algn="just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Описания всех проектов включаются в состав Программы развития в виде Приложений;</a:t>
            </a:r>
          </a:p>
          <a:p>
            <a:pPr marL="285750" indent="-285750" algn="just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Эффективность реализации Программы оценивается по факту и качеству проведения входящих в нее Проектов;</a:t>
            </a:r>
          </a:p>
          <a:p>
            <a:pPr marL="285750" indent="-285750" algn="just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Признание выполнения Программы в целом осуществляется при достижении ее целевой модели.</a:t>
            </a:r>
          </a:p>
        </p:txBody>
      </p:sp>
      <p:sp>
        <p:nvSpPr>
          <p:cNvPr id="16" name="Нижний колонтитул 3">
            <a:extLst>
              <a:ext uri="{FF2B5EF4-FFF2-40B4-BE49-F238E27FC236}">
                <a16:creationId xmlns:a16="http://schemas.microsoft.com/office/drawing/2014/main" id="{B8E9EBFD-9000-4A6D-8130-F37FC9A434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9390" y="6176964"/>
            <a:ext cx="4588696" cy="544512"/>
          </a:xfrm>
          <a:solidFill>
            <a:srgbClr val="001E5F"/>
          </a:solidFill>
        </p:spPr>
        <p:txBody>
          <a:bodyPr/>
          <a:lstStyle/>
          <a:p>
            <a:pPr algn="r"/>
            <a:r>
              <a:rPr lang="ru-RU" sz="1200" b="1" dirty="0"/>
              <a:t>Презентация для Ученого совета    </a:t>
            </a:r>
            <a:r>
              <a:rPr lang="ru-RU" sz="1200" b="1" dirty="0">
                <a:solidFill>
                  <a:srgbClr val="C9A04B"/>
                </a:solidFill>
              </a:rPr>
              <a:t>Служба проректора по стратегическому развитию и цифровой трансформации</a:t>
            </a:r>
          </a:p>
        </p:txBody>
      </p:sp>
      <p:sp>
        <p:nvSpPr>
          <p:cNvPr id="18" name="Дата 29">
            <a:extLst>
              <a:ext uri="{FF2B5EF4-FFF2-40B4-BE49-F238E27FC236}">
                <a16:creationId xmlns:a16="http://schemas.microsoft.com/office/drawing/2014/main" id="{CAA3AA8B-2904-4554-95D2-7CA5B2338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2" y="6176964"/>
            <a:ext cx="5174410" cy="544512"/>
          </a:xfrm>
          <a:solidFill>
            <a:srgbClr val="001E5F"/>
          </a:solidFill>
        </p:spPr>
        <p:txBody>
          <a:bodyPr/>
          <a:lstStyle/>
          <a:p>
            <a:r>
              <a:rPr lang="ru-RU" sz="1200" b="1" dirty="0"/>
              <a:t>Концепция развития Университета</a:t>
            </a:r>
          </a:p>
          <a:p>
            <a:r>
              <a:rPr lang="ru-RU" sz="1200" b="1" dirty="0">
                <a:solidFill>
                  <a:srgbClr val="C9A04B"/>
                </a:solidFill>
              </a:rPr>
              <a:t>	                Стратегические проекты и инициативы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9DC5A6BA-41FF-4030-AA1D-886AFB2D9CDB}"/>
              </a:ext>
            </a:extLst>
          </p:cNvPr>
          <p:cNvCxnSpPr>
            <a:cxnSpLocks/>
          </p:cNvCxnSpPr>
          <p:nvPr/>
        </p:nvCxnSpPr>
        <p:spPr>
          <a:xfrm>
            <a:off x="6082492" y="1654536"/>
            <a:ext cx="18288" cy="4487924"/>
          </a:xfrm>
          <a:prstGeom prst="line">
            <a:avLst/>
          </a:prstGeom>
          <a:ln w="31750">
            <a:solidFill>
              <a:srgbClr val="001E5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ятиугольник 6">
            <a:extLst>
              <a:ext uri="{FF2B5EF4-FFF2-40B4-BE49-F238E27FC236}">
                <a16:creationId xmlns:a16="http://schemas.microsoft.com/office/drawing/2014/main" id="{A256A2B6-E6A0-48A4-9776-71E8EF890B6B}"/>
              </a:ext>
            </a:extLst>
          </p:cNvPr>
          <p:cNvSpPr/>
          <p:nvPr/>
        </p:nvSpPr>
        <p:spPr>
          <a:xfrm>
            <a:off x="7057097" y="1110420"/>
            <a:ext cx="2833282" cy="544116"/>
          </a:xfrm>
          <a:prstGeom prst="homePlate">
            <a:avLst/>
          </a:prstGeom>
          <a:solidFill>
            <a:srgbClr val="002060"/>
          </a:solidFill>
          <a:ln w="57150">
            <a:solidFill>
              <a:srgbClr val="C9A04B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lvl="0"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</a:t>
            </a: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48FED7D4-839B-434E-A784-DFB6DCB07C4E}"/>
              </a:ext>
            </a:extLst>
          </p:cNvPr>
          <p:cNvSpPr txBox="1">
            <a:spLocks/>
          </p:cNvSpPr>
          <p:nvPr/>
        </p:nvSpPr>
        <p:spPr>
          <a:xfrm>
            <a:off x="6188948" y="1833803"/>
            <a:ext cx="5675144" cy="4239189"/>
          </a:xfrm>
          <a:prstGeom prst="rect">
            <a:avLst/>
          </a:prstGeom>
          <a:solidFill>
            <a:srgbClr val="00A3FE"/>
          </a:solidFill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285750" indent="-285750" algn="just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b="1" dirty="0"/>
              <a:t>Руководитель проекта </a:t>
            </a:r>
            <a:r>
              <a:rPr lang="ru-RU" sz="1600" dirty="0"/>
              <a:t>– проректор или первый проректор, назначаемый для оперативного управления работами по осуществлению проекта: планированию, исполнению, контролю и координации работ всех участников проекта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b="1" dirty="0"/>
              <a:t>Проектная команда </a:t>
            </a:r>
            <a:r>
              <a:rPr lang="ru-RU" sz="1600" dirty="0"/>
              <a:t>– группа, временно создаваемая на период осуществления проекта, состоящая из сотрудников Университета, осуществляющих реализацию проекта;</a:t>
            </a:r>
          </a:p>
          <a:p>
            <a:pPr marL="285750" indent="-285750" algn="just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Руководитель проекта наделяется полномочиями, позволяющими ему использовать проектную команду для выполнения проектных работ, в т.ч., и из числа неподчиненных ему административно лиц;</a:t>
            </a:r>
          </a:p>
          <a:p>
            <a:pPr marL="285750" indent="-285750" algn="just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После закрытия проекта (независимо от его успешности) проектная команда расформировывается.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00897525-86F3-401D-9362-C443CF6ABE4E}"/>
              </a:ext>
            </a:extLst>
          </p:cNvPr>
          <p:cNvSpPr txBox="1">
            <a:spLocks/>
          </p:cNvSpPr>
          <p:nvPr/>
        </p:nvSpPr>
        <p:spPr>
          <a:xfrm>
            <a:off x="7282765" y="5434642"/>
            <a:ext cx="4825455" cy="70781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/>
          <a:lstStyle>
            <a:defPPr>
              <a:defRPr lang="ru-RU"/>
            </a:defPPr>
            <a:lvl1pPr algn="ctr">
              <a:defRPr sz="1600" b="1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l"/>
            <a:r>
              <a:rPr lang="ru-RU" sz="1800" dirty="0">
                <a:solidFill>
                  <a:srgbClr val="002060"/>
                </a:solidFill>
              </a:rPr>
              <a:t>*</a:t>
            </a:r>
            <a:r>
              <a:rPr lang="ru-RU" sz="1200" b="0" dirty="0">
                <a:solidFill>
                  <a:srgbClr val="002060"/>
                </a:solidFill>
              </a:rPr>
              <a:t> Управление проектами осуществляется в соответствии с базовым руководством в области теории и практики управления проектами – PMBOK, 7th </a:t>
            </a:r>
            <a:r>
              <a:rPr lang="ru-RU" sz="1200" b="0" dirty="0" err="1">
                <a:solidFill>
                  <a:srgbClr val="002060"/>
                </a:solidFill>
              </a:rPr>
              <a:t>Edition</a:t>
            </a:r>
            <a:endParaRPr lang="ru-RU" sz="1200" b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89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3F0C88-68AF-4961-95B8-151BBE7CC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975235-4C60-468A-B66D-D6D9D0FC09C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195ED7-24F2-4864-A79A-9C0DFF23D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41DE5075-88D6-4412-B461-4868F15F9569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1353800" cy="852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развития Университета				(3/3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ru-RU" sz="320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Программы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ижний колонтитул 3">
            <a:extLst>
              <a:ext uri="{FF2B5EF4-FFF2-40B4-BE49-F238E27FC236}">
                <a16:creationId xmlns:a16="http://schemas.microsoft.com/office/drawing/2014/main" id="{B8E9EBFD-9000-4A6D-8130-F37FC9A434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9390" y="6176964"/>
            <a:ext cx="4588696" cy="544512"/>
          </a:xfrm>
          <a:solidFill>
            <a:srgbClr val="001E5F"/>
          </a:solidFill>
        </p:spPr>
        <p:txBody>
          <a:bodyPr/>
          <a:lstStyle/>
          <a:p>
            <a:pPr algn="r"/>
            <a:r>
              <a:rPr lang="ru-RU" sz="1200" b="1" dirty="0"/>
              <a:t>Презентация для Ученого совета    </a:t>
            </a:r>
            <a:r>
              <a:rPr lang="ru-RU" sz="1200" b="1" dirty="0">
                <a:solidFill>
                  <a:srgbClr val="C9A04B"/>
                </a:solidFill>
              </a:rPr>
              <a:t>Служба проректора по стратегическому развитию и цифровой трансформации</a:t>
            </a:r>
          </a:p>
        </p:txBody>
      </p:sp>
      <p:sp>
        <p:nvSpPr>
          <p:cNvPr id="18" name="Дата 29">
            <a:extLst>
              <a:ext uri="{FF2B5EF4-FFF2-40B4-BE49-F238E27FC236}">
                <a16:creationId xmlns:a16="http://schemas.microsoft.com/office/drawing/2014/main" id="{CAA3AA8B-2904-4554-95D2-7CA5B2338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2" y="6176964"/>
            <a:ext cx="5174410" cy="544512"/>
          </a:xfrm>
          <a:solidFill>
            <a:srgbClr val="001E5F"/>
          </a:solidFill>
        </p:spPr>
        <p:txBody>
          <a:bodyPr/>
          <a:lstStyle/>
          <a:p>
            <a:r>
              <a:rPr lang="ru-RU" sz="1200" b="1" dirty="0"/>
              <a:t>Концепция развития Университета</a:t>
            </a:r>
          </a:p>
          <a:p>
            <a:r>
              <a:rPr lang="ru-RU" sz="1200" b="1" dirty="0">
                <a:solidFill>
                  <a:srgbClr val="C9A04B"/>
                </a:solidFill>
              </a:rPr>
              <a:t>	                Стратегические проекты и инициативы</a:t>
            </a:r>
          </a:p>
        </p:txBody>
      </p:sp>
      <p:graphicFrame>
        <p:nvGraphicFramePr>
          <p:cNvPr id="9" name="Таблица 4">
            <a:extLst>
              <a:ext uri="{FF2B5EF4-FFF2-40B4-BE49-F238E27FC236}">
                <a16:creationId xmlns:a16="http://schemas.microsoft.com/office/drawing/2014/main" id="{FE268621-9CC5-4EF6-9393-DAFABDD8A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077383"/>
              </p:ext>
            </p:extLst>
          </p:nvPr>
        </p:nvGraphicFramePr>
        <p:xfrm>
          <a:off x="330467" y="1052429"/>
          <a:ext cx="11531065" cy="510366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8524">
                  <a:extLst>
                    <a:ext uri="{9D8B030D-6E8A-4147-A177-3AD203B41FA5}">
                      <a16:colId xmlns:a16="http://schemas.microsoft.com/office/drawing/2014/main" val="1136826094"/>
                    </a:ext>
                  </a:extLst>
                </a:gridCol>
                <a:gridCol w="6590582">
                  <a:extLst>
                    <a:ext uri="{9D8B030D-6E8A-4147-A177-3AD203B41FA5}">
                      <a16:colId xmlns:a16="http://schemas.microsoft.com/office/drawing/2014/main" val="1628178613"/>
                    </a:ext>
                  </a:extLst>
                </a:gridCol>
                <a:gridCol w="4291959">
                  <a:extLst>
                    <a:ext uri="{9D8B030D-6E8A-4147-A177-3AD203B41FA5}">
                      <a16:colId xmlns:a16="http://schemas.microsoft.com/office/drawing/2014/main" val="2738372264"/>
                    </a:ext>
                  </a:extLst>
                </a:gridCol>
              </a:tblGrid>
              <a:tr h="440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1E5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№№</a:t>
                      </a:r>
                    </a:p>
                  </a:txBody>
                  <a:tcPr anchor="ctr">
                    <a:solidFill>
                      <a:srgbClr val="C9A0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1E5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проекта</a:t>
                      </a:r>
                    </a:p>
                  </a:txBody>
                  <a:tcPr anchor="ctr">
                    <a:solidFill>
                      <a:srgbClr val="C9A0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1E5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Руководитель проекта</a:t>
                      </a:r>
                    </a:p>
                  </a:txBody>
                  <a:tcPr anchor="ctr">
                    <a:solidFill>
                      <a:srgbClr val="C9A0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14353"/>
                  </a:ext>
                </a:extLst>
              </a:tr>
              <a:tr h="51028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Повышение практической ориентированности образования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Бабина Н.В.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проректор по учебно-методической работе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79156"/>
                  </a:ext>
                </a:extLst>
              </a:tr>
              <a:tr h="51028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Создание Центра прорывных наукоемких технологий лазерной обработки материалов и аддитивного производства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Старцев В.А.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первый проректор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026049"/>
                  </a:ext>
                </a:extLst>
              </a:tr>
              <a:tr h="51028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Технологическое превосходство, присущее лидирующему цифровому ВУЗу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Самаров Е.К.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проректор по стратегическому развитию и цифровой трансформации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256663"/>
                  </a:ext>
                </a:extLst>
              </a:tr>
              <a:tr h="51028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Система непрерывного образования «от школы до производства»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Васина Н.В.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проректор по международному сотрудничеству и дополнительному образованию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59745"/>
                  </a:ext>
                </a:extLst>
              </a:tr>
              <a:tr h="51028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Приоритетный абитуриент в условиях жесткой конкурентной борьбы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Бабина Н.В.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проректор по учебно-методической работе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109845"/>
                  </a:ext>
                </a:extLst>
              </a:tr>
              <a:tr h="51028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Эффективное партнерство в научно-образовательной сфере с ведущими техническими университетами мира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Васина Н.В.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проректор по международному сотрудничеству и дополнительному образованию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262516"/>
                  </a:ext>
                </a:extLst>
              </a:tr>
              <a:tr h="51028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Настоящие патриоты Университета, Российской науки и страны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Минакова В.Н.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проректор по молодежной политике и воспитательной работе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50151"/>
                  </a:ext>
                </a:extLst>
              </a:tr>
              <a:tr h="51028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Технологический университет - лучший работодатель в научно-образовательной сфере Подмосковья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Сафронова Е.С.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проректор по экономике, финансам и кадровой политике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020324"/>
                  </a:ext>
                </a:extLst>
              </a:tr>
              <a:tr h="51028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Создание бренда № 1 среди ВУЗов для ракетно-космической отрасли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Самаров Е.К.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проректор по стратегическому развитию и цифровой трансформации</a:t>
                      </a:r>
                    </a:p>
                  </a:txBody>
                  <a:tcPr>
                    <a:solidFill>
                      <a:srgbClr val="00A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95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47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ятиугольник 6">
            <a:extLst>
              <a:ext uri="{FF2B5EF4-FFF2-40B4-BE49-F238E27FC236}">
                <a16:creationId xmlns:a16="http://schemas.microsoft.com/office/drawing/2014/main" id="{7C67B6A7-AC1D-4B23-9882-336276029A47}"/>
              </a:ext>
            </a:extLst>
          </p:cNvPr>
          <p:cNvSpPr/>
          <p:nvPr/>
        </p:nvSpPr>
        <p:spPr>
          <a:xfrm>
            <a:off x="838200" y="1216568"/>
            <a:ext cx="2833282" cy="544116"/>
          </a:xfrm>
          <a:prstGeom prst="homePlate">
            <a:avLst/>
          </a:prstGeom>
          <a:solidFill>
            <a:srgbClr val="002060"/>
          </a:solidFill>
          <a:ln w="57150">
            <a:solidFill>
              <a:srgbClr val="C9A04B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lvl="0"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3F0C88-68AF-4961-95B8-151BBE7CC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975235-4C60-468A-B66D-D6D9D0FC09C1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195ED7-24F2-4864-A79A-9C0DFF23D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41DE5075-88D6-4412-B461-4868F15F9569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1353800" cy="852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№ 3 – 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«Технологическое превосходство, присущее лидирующему цифровому </a:t>
            </a: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ВУЗу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3200" dirty="0" smtClean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Краткое </a:t>
            </a:r>
            <a:r>
              <a:rPr lang="ru-RU" sz="320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(1/7)</a:t>
            </a:r>
          </a:p>
        </p:txBody>
      </p:sp>
      <p:sp>
        <p:nvSpPr>
          <p:cNvPr id="25" name="Нижний колонтитул 3">
            <a:extLst>
              <a:ext uri="{FF2B5EF4-FFF2-40B4-BE49-F238E27FC236}">
                <a16:creationId xmlns:a16="http://schemas.microsoft.com/office/drawing/2014/main" id="{0941F949-416A-4FD4-AA0C-601F5F9A6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9390" y="6176964"/>
            <a:ext cx="4588696" cy="544512"/>
          </a:xfrm>
          <a:solidFill>
            <a:srgbClr val="001E5F"/>
          </a:solidFill>
        </p:spPr>
        <p:txBody>
          <a:bodyPr/>
          <a:lstStyle/>
          <a:p>
            <a:pPr algn="r"/>
            <a:r>
              <a:rPr lang="ru-RU" sz="1200" b="1" dirty="0"/>
              <a:t>Презентация для Ученого совета    </a:t>
            </a:r>
            <a:r>
              <a:rPr lang="ru-RU" sz="1200" b="1" dirty="0">
                <a:solidFill>
                  <a:srgbClr val="C9A04B"/>
                </a:solidFill>
              </a:rPr>
              <a:t>Служба проректора по стратегическому развитию и цифровой трансформации</a:t>
            </a:r>
          </a:p>
        </p:txBody>
      </p:sp>
      <p:sp>
        <p:nvSpPr>
          <p:cNvPr id="26" name="Дата 29">
            <a:extLst>
              <a:ext uri="{FF2B5EF4-FFF2-40B4-BE49-F238E27FC236}">
                <a16:creationId xmlns:a16="http://schemas.microsoft.com/office/drawing/2014/main" id="{F7CC011D-BD47-41D3-B0CB-7C6C21BC3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2" y="6176964"/>
            <a:ext cx="5174410" cy="544512"/>
          </a:xfrm>
          <a:solidFill>
            <a:srgbClr val="001E5F"/>
          </a:solidFill>
        </p:spPr>
        <p:txBody>
          <a:bodyPr/>
          <a:lstStyle/>
          <a:p>
            <a:r>
              <a:rPr lang="ru-RU" sz="1200" b="1" dirty="0"/>
              <a:t>Концепция развития Университета</a:t>
            </a:r>
          </a:p>
          <a:p>
            <a:r>
              <a:rPr lang="ru-RU" sz="1200" b="1" dirty="0">
                <a:solidFill>
                  <a:srgbClr val="C9A04B"/>
                </a:solidFill>
              </a:rPr>
              <a:t>	                Стратегические проекты и инициативы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0FC4A25E-8B85-4C86-AA89-F13142760558}"/>
              </a:ext>
            </a:extLst>
          </p:cNvPr>
          <p:cNvSpPr txBox="1">
            <a:spLocks/>
          </p:cNvSpPr>
          <p:nvPr/>
        </p:nvSpPr>
        <p:spPr>
          <a:xfrm>
            <a:off x="3845203" y="1111865"/>
            <a:ext cx="7868274" cy="761107"/>
          </a:xfrm>
          <a:prstGeom prst="rect">
            <a:avLst/>
          </a:prstGeom>
          <a:solidFill>
            <a:srgbClr val="00A3FE"/>
          </a:solidFill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285750" indent="-285750" algn="just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Стать ВУЗом № 1 в Российской Федерации по автоматизации процессов и данных для поддержки образовательной и научной деятельности Университета, включая обеспечивающие функции.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9337E4B4-6C6F-43F8-A0A1-DE3DE48CA5BE}"/>
              </a:ext>
            </a:extLst>
          </p:cNvPr>
          <p:cNvCxnSpPr>
            <a:cxnSpLocks/>
          </p:cNvCxnSpPr>
          <p:nvPr/>
        </p:nvCxnSpPr>
        <p:spPr>
          <a:xfrm>
            <a:off x="3769743" y="1914197"/>
            <a:ext cx="8071455" cy="0"/>
          </a:xfrm>
          <a:prstGeom prst="line">
            <a:avLst/>
          </a:prstGeom>
          <a:ln w="31750">
            <a:solidFill>
              <a:srgbClr val="001E5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ятиугольник 6">
            <a:extLst>
              <a:ext uri="{FF2B5EF4-FFF2-40B4-BE49-F238E27FC236}">
                <a16:creationId xmlns:a16="http://schemas.microsoft.com/office/drawing/2014/main" id="{6468FF89-416B-4550-8BE3-63D126520BA7}"/>
              </a:ext>
            </a:extLst>
          </p:cNvPr>
          <p:cNvSpPr/>
          <p:nvPr/>
        </p:nvSpPr>
        <p:spPr>
          <a:xfrm>
            <a:off x="838200" y="2074465"/>
            <a:ext cx="2833282" cy="544116"/>
          </a:xfrm>
          <a:prstGeom prst="homePlate">
            <a:avLst/>
          </a:prstGeom>
          <a:solidFill>
            <a:srgbClr val="002060"/>
          </a:solidFill>
          <a:ln w="57150">
            <a:solidFill>
              <a:srgbClr val="C9A04B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lvl="0"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</a:t>
            </a:r>
          </a:p>
        </p:txBody>
      </p:sp>
      <p:sp>
        <p:nvSpPr>
          <p:cNvPr id="28" name="Объект 2">
            <a:extLst>
              <a:ext uri="{FF2B5EF4-FFF2-40B4-BE49-F238E27FC236}">
                <a16:creationId xmlns:a16="http://schemas.microsoft.com/office/drawing/2014/main" id="{B2735197-BD9B-424A-991B-CD5048F044A4}"/>
              </a:ext>
            </a:extLst>
          </p:cNvPr>
          <p:cNvSpPr txBox="1">
            <a:spLocks/>
          </p:cNvSpPr>
          <p:nvPr/>
        </p:nvSpPr>
        <p:spPr>
          <a:xfrm>
            <a:off x="3845203" y="1965970"/>
            <a:ext cx="7868274" cy="761107"/>
          </a:xfrm>
          <a:prstGeom prst="rect">
            <a:avLst/>
          </a:prstGeom>
          <a:solidFill>
            <a:srgbClr val="00A3FE"/>
          </a:solidFill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285750" indent="-285750" algn="just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 algn="just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05/07/2030 г.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B73D6BE9-BDA5-454F-AC57-9A1D14BD0464}"/>
              </a:ext>
            </a:extLst>
          </p:cNvPr>
          <p:cNvCxnSpPr>
            <a:cxnSpLocks/>
          </p:cNvCxnSpPr>
          <p:nvPr/>
        </p:nvCxnSpPr>
        <p:spPr>
          <a:xfrm>
            <a:off x="3752491" y="2765339"/>
            <a:ext cx="8088707" cy="0"/>
          </a:xfrm>
          <a:prstGeom prst="line">
            <a:avLst/>
          </a:prstGeom>
          <a:ln w="31750">
            <a:solidFill>
              <a:srgbClr val="001E5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ятиугольник 6">
            <a:extLst>
              <a:ext uri="{FF2B5EF4-FFF2-40B4-BE49-F238E27FC236}">
                <a16:creationId xmlns:a16="http://schemas.microsoft.com/office/drawing/2014/main" id="{8FC7A5A3-DE6A-4814-BAC3-55DAB65B0C65}"/>
              </a:ext>
            </a:extLst>
          </p:cNvPr>
          <p:cNvSpPr/>
          <p:nvPr/>
        </p:nvSpPr>
        <p:spPr>
          <a:xfrm>
            <a:off x="858335" y="2924898"/>
            <a:ext cx="2833282" cy="544116"/>
          </a:xfrm>
          <a:prstGeom prst="homePlate">
            <a:avLst/>
          </a:prstGeom>
          <a:solidFill>
            <a:srgbClr val="002060"/>
          </a:solidFill>
          <a:ln w="57150">
            <a:solidFill>
              <a:srgbClr val="C9A04B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</a:t>
            </a:r>
          </a:p>
        </p:txBody>
      </p:sp>
      <p:sp>
        <p:nvSpPr>
          <p:cNvPr id="31" name="Объект 2">
            <a:extLst>
              <a:ext uri="{FF2B5EF4-FFF2-40B4-BE49-F238E27FC236}">
                <a16:creationId xmlns:a16="http://schemas.microsoft.com/office/drawing/2014/main" id="{CEE0D4A0-EBE7-4CC3-AA14-E095C9D99919}"/>
              </a:ext>
            </a:extLst>
          </p:cNvPr>
          <p:cNvSpPr txBox="1">
            <a:spLocks/>
          </p:cNvSpPr>
          <p:nvPr/>
        </p:nvSpPr>
        <p:spPr>
          <a:xfrm>
            <a:off x="3868208" y="2817115"/>
            <a:ext cx="7868274" cy="761107"/>
          </a:xfrm>
          <a:prstGeom prst="rect">
            <a:avLst/>
          </a:prstGeom>
          <a:solidFill>
            <a:srgbClr val="00A3FE"/>
          </a:solidFill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285750" indent="-285750" algn="just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 algn="just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Самаров Е.К., проректор по стратегическому развитию и цифровой трансформации.</a:t>
            </a: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F19B64A5-8FF8-4F9A-A31B-3C9B4D666E64}"/>
              </a:ext>
            </a:extLst>
          </p:cNvPr>
          <p:cNvCxnSpPr>
            <a:cxnSpLocks/>
          </p:cNvCxnSpPr>
          <p:nvPr/>
        </p:nvCxnSpPr>
        <p:spPr>
          <a:xfrm>
            <a:off x="3761117" y="3633736"/>
            <a:ext cx="8080081" cy="0"/>
          </a:xfrm>
          <a:prstGeom prst="line">
            <a:avLst/>
          </a:prstGeom>
          <a:ln w="31750">
            <a:solidFill>
              <a:srgbClr val="001E5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ятиугольник 6">
            <a:extLst>
              <a:ext uri="{FF2B5EF4-FFF2-40B4-BE49-F238E27FC236}">
                <a16:creationId xmlns:a16="http://schemas.microsoft.com/office/drawing/2014/main" id="{C474A812-3828-4C6E-A66A-658EC50D2011}"/>
              </a:ext>
            </a:extLst>
          </p:cNvPr>
          <p:cNvSpPr/>
          <p:nvPr/>
        </p:nvSpPr>
        <p:spPr>
          <a:xfrm>
            <a:off x="858335" y="3804101"/>
            <a:ext cx="2833282" cy="544116"/>
          </a:xfrm>
          <a:prstGeom prst="homePlate">
            <a:avLst/>
          </a:prstGeom>
          <a:solidFill>
            <a:srgbClr val="002060"/>
          </a:solidFill>
          <a:ln w="57150">
            <a:solidFill>
              <a:srgbClr val="C9A04B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lvl="0"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Проектная команда</a:t>
            </a:r>
          </a:p>
        </p:txBody>
      </p:sp>
      <p:sp>
        <p:nvSpPr>
          <p:cNvPr id="53" name="Объект 2">
            <a:extLst>
              <a:ext uri="{FF2B5EF4-FFF2-40B4-BE49-F238E27FC236}">
                <a16:creationId xmlns:a16="http://schemas.microsoft.com/office/drawing/2014/main" id="{1F6C4C14-80DB-4542-855A-5B5C6A9E90C7}"/>
              </a:ext>
            </a:extLst>
          </p:cNvPr>
          <p:cNvSpPr txBox="1">
            <a:spLocks/>
          </p:cNvSpPr>
          <p:nvPr/>
        </p:nvSpPr>
        <p:spPr>
          <a:xfrm>
            <a:off x="3868208" y="3696318"/>
            <a:ext cx="7868274" cy="2442382"/>
          </a:xfrm>
          <a:prstGeom prst="rect">
            <a:avLst/>
          </a:prstGeom>
          <a:solidFill>
            <a:srgbClr val="00A3FE"/>
          </a:solidFill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285750" indent="-285750" algn="just">
              <a:spcBef>
                <a:spcPts val="0"/>
              </a:spcBef>
              <a:buClr>
                <a:srgbClr val="001E5F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Сотрудники следующих структурных подразделений, назначаемые курирующими проректорами:</a:t>
            </a:r>
          </a:p>
          <a:p>
            <a:pPr marL="630238" lvl="1" indent="-268288" fontAlgn="t">
              <a:spcBef>
                <a:spcPts val="0"/>
              </a:spcBef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Административно-хозяйственное управление, Центр по безопасности и режиму							               </a:t>
            </a:r>
            <a:r>
              <a:rPr lang="ru-RU" sz="1400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400" dirty="0" err="1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Каспарян</a:t>
            </a:r>
            <a:r>
              <a:rPr lang="ru-RU" sz="1400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Е.С./</a:t>
            </a:r>
          </a:p>
          <a:p>
            <a:pPr marL="630238" lvl="1" indent="-268288" fontAlgn="t">
              <a:spcBef>
                <a:spcPts val="0"/>
              </a:spcBef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Институты ВО, колледж, техникум, Приемная комиссия, Учебно-методическое управление					               </a:t>
            </a:r>
            <a:r>
              <a:rPr lang="ru-RU" sz="1400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/Бабина Н.В./</a:t>
            </a:r>
          </a:p>
          <a:p>
            <a:pPr marL="630238" lvl="1" indent="-268288" fontAlgn="t">
              <a:spcBef>
                <a:spcPts val="0"/>
              </a:spcBef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информационных технологий, Управление стратегического развития						               </a:t>
            </a:r>
            <a:r>
              <a:rPr lang="ru-RU" sz="1400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/Самаров Е.К./</a:t>
            </a:r>
          </a:p>
          <a:p>
            <a:pPr marL="630238" lvl="1" indent="-268288" fontAlgn="t">
              <a:spcBef>
                <a:spcPts val="0"/>
              </a:spcBef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научно-исследовательской деятельности, Юридический отдел							               </a:t>
            </a:r>
            <a:r>
              <a:rPr lang="ru-RU" sz="1400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/Старцев В.А./</a:t>
            </a:r>
          </a:p>
          <a:p>
            <a:pPr marL="630238" lvl="1" indent="-268288" fontAlgn="t">
              <a:spcBef>
                <a:spcPts val="0"/>
              </a:spcBef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по экономике, финансам и кадровой политике								               </a:t>
            </a:r>
            <a:r>
              <a:rPr lang="ru-RU" sz="1400" dirty="0">
                <a:solidFill>
                  <a:srgbClr val="001E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/Сафронова Е.С./</a:t>
            </a:r>
          </a:p>
          <a:p>
            <a:pPr marL="361950" lvl="1" indent="0" fontAlgn="t">
              <a:spcBef>
                <a:spcPts val="0"/>
              </a:spcBef>
              <a:buClr>
                <a:srgbClr val="001E5F"/>
              </a:buClr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105214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ятиугольник 6">
            <a:extLst>
              <a:ext uri="{FF2B5EF4-FFF2-40B4-BE49-F238E27FC236}">
                <a16:creationId xmlns:a16="http://schemas.microsoft.com/office/drawing/2014/main" id="{7C67B6A7-AC1D-4B23-9882-336276029A47}"/>
              </a:ext>
            </a:extLst>
          </p:cNvPr>
          <p:cNvSpPr/>
          <p:nvPr/>
        </p:nvSpPr>
        <p:spPr>
          <a:xfrm>
            <a:off x="838200" y="1216568"/>
            <a:ext cx="2833282" cy="544116"/>
          </a:xfrm>
          <a:prstGeom prst="homePlate">
            <a:avLst/>
          </a:prstGeom>
          <a:solidFill>
            <a:srgbClr val="002060"/>
          </a:solidFill>
          <a:ln w="57150">
            <a:solidFill>
              <a:srgbClr val="C9A04B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lvl="0"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3F0C88-68AF-4961-95B8-151BBE7CC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975235-4C60-468A-B66D-D6D9D0FC09C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195ED7-24F2-4864-A79A-9C0DFF23D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41DE5075-88D6-4412-B461-4868F15F9569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1353800" cy="852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№ 3 – «Технологическое превосходство, присущее лидирующему цифровому ВУЗу»     </a:t>
            </a:r>
            <a:r>
              <a:rPr lang="ru-RU" sz="320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Краткое описание</a:t>
            </a: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Нижний колонтитул 3">
            <a:extLst>
              <a:ext uri="{FF2B5EF4-FFF2-40B4-BE49-F238E27FC236}">
                <a16:creationId xmlns:a16="http://schemas.microsoft.com/office/drawing/2014/main" id="{0941F949-416A-4FD4-AA0C-601F5F9A6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9390" y="6176964"/>
            <a:ext cx="4588696" cy="544512"/>
          </a:xfrm>
          <a:solidFill>
            <a:srgbClr val="001E5F"/>
          </a:solidFill>
        </p:spPr>
        <p:txBody>
          <a:bodyPr/>
          <a:lstStyle/>
          <a:p>
            <a:pPr algn="r"/>
            <a:r>
              <a:rPr lang="ru-RU" sz="1200" b="1" dirty="0"/>
              <a:t>Презентация для Ученого совета    </a:t>
            </a:r>
            <a:r>
              <a:rPr lang="ru-RU" sz="1200" b="1" dirty="0">
                <a:solidFill>
                  <a:srgbClr val="C9A04B"/>
                </a:solidFill>
              </a:rPr>
              <a:t>Служба проректора по стратегическому развитию и цифровой трансформации</a:t>
            </a:r>
          </a:p>
        </p:txBody>
      </p:sp>
      <p:sp>
        <p:nvSpPr>
          <p:cNvPr id="26" name="Дата 29">
            <a:extLst>
              <a:ext uri="{FF2B5EF4-FFF2-40B4-BE49-F238E27FC236}">
                <a16:creationId xmlns:a16="http://schemas.microsoft.com/office/drawing/2014/main" id="{F7CC011D-BD47-41D3-B0CB-7C6C21BC3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2" y="6176964"/>
            <a:ext cx="5174410" cy="544512"/>
          </a:xfrm>
          <a:solidFill>
            <a:srgbClr val="001E5F"/>
          </a:solidFill>
        </p:spPr>
        <p:txBody>
          <a:bodyPr/>
          <a:lstStyle/>
          <a:p>
            <a:r>
              <a:rPr lang="ru-RU" sz="1200" b="1" dirty="0"/>
              <a:t>Концепция развития Университета</a:t>
            </a:r>
          </a:p>
          <a:p>
            <a:r>
              <a:rPr lang="ru-RU" sz="1200" b="1" dirty="0">
                <a:solidFill>
                  <a:srgbClr val="C9A04B"/>
                </a:solidFill>
              </a:rPr>
              <a:t>	                Стратегические проекты и инициативы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0FC4A25E-8B85-4C86-AA89-F13142760558}"/>
              </a:ext>
            </a:extLst>
          </p:cNvPr>
          <p:cNvSpPr txBox="1">
            <a:spLocks/>
          </p:cNvSpPr>
          <p:nvPr/>
        </p:nvSpPr>
        <p:spPr>
          <a:xfrm>
            <a:off x="3845203" y="1111866"/>
            <a:ext cx="7868274" cy="4969758"/>
          </a:xfrm>
          <a:prstGeom prst="rect">
            <a:avLst/>
          </a:prstGeom>
          <a:solidFill>
            <a:srgbClr val="00A3FE"/>
          </a:solidFill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342900" lvl="0" indent="-342900">
              <a:buClr>
                <a:srgbClr val="001E5F"/>
              </a:buClr>
              <a:buFont typeface="+mj-lt"/>
              <a:buAutoNum type="arabicPeriod"/>
            </a:pPr>
            <a:r>
              <a:rPr lang="ru-RU" sz="1600" dirty="0"/>
              <a:t>Развитие информационно-образовательной среды Университета до уровня, обеспечивающего полностью автоматизированное управление, контроль и учет всех процессов и данных по образовательной и научной деятельности в части разработки: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модуля ЭДО для отказа от бумажного документооборота (за исключением требуемого контролирующими и надзорными органами и необходимого по действующему законодательству);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подсистемы автоматизированной оценки показателей работы преподавателей и результатов деятельности студентов для выявления их сильных сторон и развития;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модуля автоматизированной поддержки научно-теоретических и научно-прикладных исследований (моделирование экспериментов, проверка гипотез и проведение расчетов);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модуля выстраивания, учета и контроля индивидуальных образовательных траекторий, в том числе, с использованием технологий искусственного интеллекта;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интеграционной шины с внешними обучающими платформами для внедрения в образовательный процесс;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модуля онлайн обучения и тестирования обучающихся;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модуля учета и управления цифровыми профилями студентов (зачетные книжки, пропуска, индивидуальные достижения и пр.);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подсистемы интеграции с системой контроля и управления доступом.</a:t>
            </a:r>
          </a:p>
        </p:txBody>
      </p:sp>
      <p:sp>
        <p:nvSpPr>
          <p:cNvPr id="10" name="Выгнутая влево стрелка 1">
            <a:extLst>
              <a:ext uri="{FF2B5EF4-FFF2-40B4-BE49-F238E27FC236}">
                <a16:creationId xmlns:a16="http://schemas.microsoft.com/office/drawing/2014/main" id="{DCAE8B30-8155-438D-A033-A7CF99ACD723}"/>
              </a:ext>
            </a:extLst>
          </p:cNvPr>
          <p:cNvSpPr/>
          <p:nvPr/>
        </p:nvSpPr>
        <p:spPr>
          <a:xfrm>
            <a:off x="11430000" y="5917720"/>
            <a:ext cx="691025" cy="633539"/>
          </a:xfrm>
          <a:prstGeom prst="curvedRightArrow">
            <a:avLst/>
          </a:prstGeom>
          <a:solidFill>
            <a:srgbClr val="001B50"/>
          </a:solidFill>
          <a:ln w="57150">
            <a:solidFill>
              <a:srgbClr val="C9A04B"/>
            </a:solidFill>
          </a:ln>
        </p:spPr>
        <p:txBody>
          <a:bodyPr anchor="ctr" anchorCtr="0"/>
          <a:lstStyle/>
          <a:p>
            <a:pPr algn="ctr"/>
            <a:endParaRPr lang="ru-RU" sz="2400" b="1">
              <a:solidFill>
                <a:srgbClr val="001B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669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ятиугольник 6">
            <a:extLst>
              <a:ext uri="{FF2B5EF4-FFF2-40B4-BE49-F238E27FC236}">
                <a16:creationId xmlns:a16="http://schemas.microsoft.com/office/drawing/2014/main" id="{7C67B6A7-AC1D-4B23-9882-336276029A47}"/>
              </a:ext>
            </a:extLst>
          </p:cNvPr>
          <p:cNvSpPr/>
          <p:nvPr/>
        </p:nvSpPr>
        <p:spPr>
          <a:xfrm>
            <a:off x="838200" y="1216568"/>
            <a:ext cx="2833282" cy="544116"/>
          </a:xfrm>
          <a:prstGeom prst="homePlate">
            <a:avLst/>
          </a:prstGeom>
          <a:solidFill>
            <a:srgbClr val="002060"/>
          </a:solidFill>
          <a:ln w="57150">
            <a:solidFill>
              <a:srgbClr val="C9A04B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lvl="0"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3F0C88-68AF-4961-95B8-151BBE7CC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975235-4C60-468A-B66D-D6D9D0FC09C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195ED7-24F2-4864-A79A-9C0DFF23D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41DE5075-88D6-4412-B461-4868F15F9569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1353800" cy="852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№ 3 – «Технологическое превосходство, присущее лидирующему цифровому ВУЗу»     </a:t>
            </a:r>
            <a:r>
              <a:rPr lang="ru-RU" sz="320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Краткое описание</a:t>
            </a: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(3/7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Нижний колонтитул 3">
            <a:extLst>
              <a:ext uri="{FF2B5EF4-FFF2-40B4-BE49-F238E27FC236}">
                <a16:creationId xmlns:a16="http://schemas.microsoft.com/office/drawing/2014/main" id="{0941F949-416A-4FD4-AA0C-601F5F9A6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9390" y="6176964"/>
            <a:ext cx="4588696" cy="544512"/>
          </a:xfrm>
          <a:solidFill>
            <a:srgbClr val="001E5F"/>
          </a:solidFill>
        </p:spPr>
        <p:txBody>
          <a:bodyPr/>
          <a:lstStyle/>
          <a:p>
            <a:pPr algn="r"/>
            <a:r>
              <a:rPr lang="ru-RU" sz="1200" b="1" dirty="0"/>
              <a:t>Презентация для Ученого совета    </a:t>
            </a:r>
            <a:r>
              <a:rPr lang="ru-RU" sz="1200" b="1" dirty="0">
                <a:solidFill>
                  <a:srgbClr val="C9A04B"/>
                </a:solidFill>
              </a:rPr>
              <a:t>Служба проректора по стратегическому развитию и цифровой трансформации</a:t>
            </a:r>
          </a:p>
        </p:txBody>
      </p:sp>
      <p:sp>
        <p:nvSpPr>
          <p:cNvPr id="26" name="Дата 29">
            <a:extLst>
              <a:ext uri="{FF2B5EF4-FFF2-40B4-BE49-F238E27FC236}">
                <a16:creationId xmlns:a16="http://schemas.microsoft.com/office/drawing/2014/main" id="{F7CC011D-BD47-41D3-B0CB-7C6C21BC3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2" y="6176964"/>
            <a:ext cx="5174410" cy="544512"/>
          </a:xfrm>
          <a:solidFill>
            <a:srgbClr val="001E5F"/>
          </a:solidFill>
        </p:spPr>
        <p:txBody>
          <a:bodyPr/>
          <a:lstStyle/>
          <a:p>
            <a:r>
              <a:rPr lang="ru-RU" sz="1200" b="1" dirty="0"/>
              <a:t>Концепция развития Университета</a:t>
            </a:r>
          </a:p>
          <a:p>
            <a:r>
              <a:rPr lang="ru-RU" sz="1200" b="1" dirty="0">
                <a:solidFill>
                  <a:srgbClr val="C9A04B"/>
                </a:solidFill>
              </a:rPr>
              <a:t>	                Стратегические проекты и инициативы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0FC4A25E-8B85-4C86-AA89-F13142760558}"/>
              </a:ext>
            </a:extLst>
          </p:cNvPr>
          <p:cNvSpPr txBox="1">
            <a:spLocks/>
          </p:cNvSpPr>
          <p:nvPr/>
        </p:nvSpPr>
        <p:spPr>
          <a:xfrm>
            <a:off x="3845203" y="1111866"/>
            <a:ext cx="7868274" cy="4969758"/>
          </a:xfrm>
          <a:prstGeom prst="rect">
            <a:avLst/>
          </a:prstGeom>
          <a:solidFill>
            <a:srgbClr val="00A3FE"/>
          </a:solidFill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342900" lvl="0" indent="-342900">
              <a:buClr>
                <a:srgbClr val="001E5F"/>
              </a:buClr>
              <a:buFont typeface="+mj-lt"/>
              <a:buAutoNum type="arabicPeriod" startAt="2"/>
            </a:pPr>
            <a:r>
              <a:rPr lang="ru-RU" sz="1600" dirty="0"/>
              <a:t>Разработка и внедрение собственных программно-аппаратных решений: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управления проектами (внутренние сотрудники и внешние подрядчики, прикладные, научные и практические проекты организованных групп студентов и их кураторов);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цифрового проектирования и моделирования для проведения научных и прикладных исследований;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классификации и кодирования для централизованного управления справочниками и нормативно-справочной информацией всех информационных систем, ресурсов и документации Университета;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поиска, актуализации и проверки научных и методических материалов и ресурсов в рамках Университета и в Интернете в целом;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Краудсорсинговая платформа и агрегатор технологий на базе Университета.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001E5F"/>
              </a:buClr>
              <a:buFont typeface="+mj-lt"/>
              <a:buAutoNum type="arabicPeriod" startAt="2"/>
            </a:pPr>
            <a:r>
              <a:rPr lang="ru-RU" sz="1600" dirty="0"/>
              <a:t>Создание собственных центров экспертизы и сервисного обеспечения на базе Университета: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компетенций по обучению и сертификации экспертов системы «МА-3» в рамках партнерской программы с корпорацией «Национальная платформа»;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Сертификационный центра по информационной безопасности на базе Университета;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цифровой обработки изображений для авиационных и космических снимков.</a:t>
            </a:r>
          </a:p>
        </p:txBody>
      </p:sp>
      <p:sp>
        <p:nvSpPr>
          <p:cNvPr id="10" name="Выгнутая влево стрелка 1">
            <a:extLst>
              <a:ext uri="{FF2B5EF4-FFF2-40B4-BE49-F238E27FC236}">
                <a16:creationId xmlns:a16="http://schemas.microsoft.com/office/drawing/2014/main" id="{DCAE8B30-8155-438D-A033-A7CF99ACD723}"/>
              </a:ext>
            </a:extLst>
          </p:cNvPr>
          <p:cNvSpPr/>
          <p:nvPr/>
        </p:nvSpPr>
        <p:spPr>
          <a:xfrm>
            <a:off x="11430000" y="5917720"/>
            <a:ext cx="691025" cy="633539"/>
          </a:xfrm>
          <a:prstGeom prst="curvedRightArrow">
            <a:avLst/>
          </a:prstGeom>
          <a:solidFill>
            <a:srgbClr val="001B50"/>
          </a:solidFill>
          <a:ln w="57150">
            <a:solidFill>
              <a:srgbClr val="C9A04B"/>
            </a:solidFill>
          </a:ln>
        </p:spPr>
        <p:txBody>
          <a:bodyPr anchor="ctr" anchorCtr="0"/>
          <a:lstStyle/>
          <a:p>
            <a:pPr algn="ctr"/>
            <a:endParaRPr lang="ru-RU" sz="2400" b="1">
              <a:solidFill>
                <a:srgbClr val="001B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478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ятиугольник 6">
            <a:extLst>
              <a:ext uri="{FF2B5EF4-FFF2-40B4-BE49-F238E27FC236}">
                <a16:creationId xmlns:a16="http://schemas.microsoft.com/office/drawing/2014/main" id="{7C67B6A7-AC1D-4B23-9882-336276029A47}"/>
              </a:ext>
            </a:extLst>
          </p:cNvPr>
          <p:cNvSpPr/>
          <p:nvPr/>
        </p:nvSpPr>
        <p:spPr>
          <a:xfrm>
            <a:off x="838200" y="1216568"/>
            <a:ext cx="2833282" cy="544116"/>
          </a:xfrm>
          <a:prstGeom prst="homePlate">
            <a:avLst/>
          </a:prstGeom>
          <a:solidFill>
            <a:srgbClr val="002060"/>
          </a:solidFill>
          <a:ln w="57150">
            <a:solidFill>
              <a:srgbClr val="C9A04B"/>
            </a:solidFill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</a:bodyPr>
          <a:lstStyle/>
          <a:p>
            <a:pPr lvl="0"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3F0C88-68AF-4961-95B8-151BBE7CC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975235-4C60-468A-B66D-D6D9D0FC09C1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195ED7-24F2-4864-A79A-9C0DFF23D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41DE5075-88D6-4412-B461-4868F15F9569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1353800" cy="852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№ 3 – «Технологическое превосходство, присущее лидирующему цифровому ВУЗу»     </a:t>
            </a:r>
            <a:r>
              <a:rPr lang="ru-RU" sz="3200" dirty="0">
                <a:solidFill>
                  <a:srgbClr val="C9A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Краткое описание</a:t>
            </a: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Нижний колонтитул 3">
            <a:extLst>
              <a:ext uri="{FF2B5EF4-FFF2-40B4-BE49-F238E27FC236}">
                <a16:creationId xmlns:a16="http://schemas.microsoft.com/office/drawing/2014/main" id="{0941F949-416A-4FD4-AA0C-601F5F9A6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9390" y="6176964"/>
            <a:ext cx="4588696" cy="544512"/>
          </a:xfrm>
          <a:solidFill>
            <a:srgbClr val="001E5F"/>
          </a:solidFill>
        </p:spPr>
        <p:txBody>
          <a:bodyPr/>
          <a:lstStyle/>
          <a:p>
            <a:pPr algn="r"/>
            <a:r>
              <a:rPr lang="ru-RU" sz="1200" b="1" dirty="0"/>
              <a:t>Презентация для Ученого совета    </a:t>
            </a:r>
            <a:r>
              <a:rPr lang="ru-RU" sz="1200" b="1" dirty="0">
                <a:solidFill>
                  <a:srgbClr val="C9A04B"/>
                </a:solidFill>
              </a:rPr>
              <a:t>Служба проректора по стратегическому развитию и цифровой трансформации</a:t>
            </a:r>
          </a:p>
        </p:txBody>
      </p:sp>
      <p:sp>
        <p:nvSpPr>
          <p:cNvPr id="26" name="Дата 29">
            <a:extLst>
              <a:ext uri="{FF2B5EF4-FFF2-40B4-BE49-F238E27FC236}">
                <a16:creationId xmlns:a16="http://schemas.microsoft.com/office/drawing/2014/main" id="{F7CC011D-BD47-41D3-B0CB-7C6C21BC3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2" y="6176964"/>
            <a:ext cx="5174410" cy="544512"/>
          </a:xfrm>
          <a:solidFill>
            <a:srgbClr val="001E5F"/>
          </a:solidFill>
        </p:spPr>
        <p:txBody>
          <a:bodyPr/>
          <a:lstStyle/>
          <a:p>
            <a:r>
              <a:rPr lang="ru-RU" sz="1200" b="1" dirty="0"/>
              <a:t>Концепция развития Университета</a:t>
            </a:r>
          </a:p>
          <a:p>
            <a:r>
              <a:rPr lang="ru-RU" sz="1200" b="1" dirty="0">
                <a:solidFill>
                  <a:srgbClr val="C9A04B"/>
                </a:solidFill>
              </a:rPr>
              <a:t>	                Стратегические проекты и инициативы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0FC4A25E-8B85-4C86-AA89-F13142760558}"/>
              </a:ext>
            </a:extLst>
          </p:cNvPr>
          <p:cNvSpPr txBox="1">
            <a:spLocks/>
          </p:cNvSpPr>
          <p:nvPr/>
        </p:nvSpPr>
        <p:spPr>
          <a:xfrm>
            <a:off x="3845203" y="1111866"/>
            <a:ext cx="7868274" cy="4969758"/>
          </a:xfrm>
          <a:prstGeom prst="rect">
            <a:avLst/>
          </a:prstGeom>
          <a:solidFill>
            <a:srgbClr val="00A3FE"/>
          </a:solidFill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342900" lvl="0" indent="-342900">
              <a:buClr>
                <a:srgbClr val="001E5F"/>
              </a:buClr>
              <a:buFont typeface="+mj-lt"/>
              <a:buAutoNum type="arabicPeriod" startAt="4"/>
            </a:pPr>
            <a:r>
              <a:rPr lang="ru-RU" sz="1600" dirty="0"/>
              <a:t>Разработка собственных решений и аппаратуры, основанных на технологиях виртуальной и дополненной реальности: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Демонстрационное оборудование на основании технологий 3D-визуализации и виртуальной реальности (</a:t>
            </a:r>
            <a:r>
              <a:rPr 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поливизор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галовентилятор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интерактивное пространство, </a:t>
            </a:r>
            <a:r>
              <a:rPr 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видеомаппинг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пр.);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Программно-аппаратный комплекс визуального моделирования лабораторных исследований, постановки и выполнения экспериментов в рамках научной и образовательной деятельности Университета.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 startAt="4"/>
            </a:pPr>
            <a:r>
              <a:rPr lang="ru-RU" sz="1600" dirty="0"/>
              <a:t>Развитие ИТ-инфраструктуры Университета: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Переход на отечественное программное обеспечение и приложения с открытым кодом;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Необходимое материально-техническое оснащение аудиторного и лабораторного фонда (компьютеризация, программное обеспечение, прочее);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и оснащение профессиональной студии для записи профессиональных дистанционных занятий и методических материалов.</a:t>
            </a:r>
          </a:p>
          <a:p>
            <a:pPr marL="342900" lvl="0" indent="-342900">
              <a:buClr>
                <a:srgbClr val="001E5F"/>
              </a:buClr>
              <a:buFont typeface="+mj-lt"/>
              <a:buAutoNum type="arabicPeriod" startAt="4"/>
            </a:pPr>
            <a:r>
              <a:rPr lang="ru-RU" sz="1600" dirty="0"/>
              <a:t>Административное обеспечение ИТ-деятельности Университета: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механизмов привлечения студентов во внутренние ИТ-проекты;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Моделирование, описание и регламентация внутренних процессов Университета по основной деятельности с учетом нового ИТ-функционала;</a:t>
            </a:r>
          </a:p>
          <a:p>
            <a:pPr marL="1028700" lvl="1" indent="-342900">
              <a:buClr>
                <a:srgbClr val="001E5F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автоматизированных контрольных процедур и политик во внутренние процессы (разграничение полномочий, автоматизация и пр.).</a:t>
            </a:r>
          </a:p>
        </p:txBody>
      </p:sp>
    </p:spTree>
    <p:extLst>
      <p:ext uri="{BB962C8B-B14F-4D97-AF65-F5344CB8AC3E}">
        <p14:creationId xmlns:p14="http://schemas.microsoft.com/office/powerpoint/2010/main" val="21017613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17961</TotalTime>
  <Words>2683</Words>
  <Application>Microsoft Office PowerPoint</Application>
  <PresentationFormat>Широкоэкранный</PresentationFormat>
  <Paragraphs>336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Open Sans</vt:lpstr>
      <vt:lpstr>Wingdings</vt:lpstr>
      <vt:lpstr>Тема Office</vt:lpstr>
      <vt:lpstr>Развитие Университета до 2030 г. Проект концепции          Служба проректора                 по стратегическому развитию               и цифровой трансформации Королев, МО – 2022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Samarov Evgeniy</cp:lastModifiedBy>
  <cp:revision>927</cp:revision>
  <cp:lastPrinted>2022-05-02T10:37:55Z</cp:lastPrinted>
  <dcterms:created xsi:type="dcterms:W3CDTF">2018-08-01T04:32:22Z</dcterms:created>
  <dcterms:modified xsi:type="dcterms:W3CDTF">2022-05-04T07:35:55Z</dcterms:modified>
</cp:coreProperties>
</file>