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33" r:id="rId3"/>
    <p:sldId id="323" r:id="rId4"/>
    <p:sldId id="317" r:id="rId5"/>
    <p:sldId id="318" r:id="rId6"/>
    <p:sldId id="325" r:id="rId7"/>
    <p:sldId id="299" r:id="rId8"/>
    <p:sldId id="313" r:id="rId9"/>
    <p:sldId id="296" r:id="rId10"/>
    <p:sldId id="326" r:id="rId11"/>
    <p:sldId id="320" r:id="rId12"/>
    <p:sldId id="321" r:id="rId13"/>
    <p:sldId id="328" r:id="rId14"/>
    <p:sldId id="335" r:id="rId15"/>
    <p:sldId id="327" r:id="rId16"/>
    <p:sldId id="33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9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1"/>
    <a:srgbClr val="000000"/>
    <a:srgbClr val="089CA3"/>
    <a:srgbClr val="68AD45"/>
    <a:srgbClr val="079CA3"/>
    <a:srgbClr val="009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1"/>
    <p:restoredTop sz="94400" autoAdjust="0"/>
  </p:normalViewPr>
  <p:slideViewPr>
    <p:cSldViewPr snapToGrid="0" snapToObjects="1" showGuides="1">
      <p:cViewPr>
        <p:scale>
          <a:sx n="86" d="100"/>
          <a:sy n="86" d="100"/>
        </p:scale>
        <p:origin x="-96" y="-72"/>
      </p:cViewPr>
      <p:guideLst>
        <p:guide orient="horz" pos="109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EF6BA-B15D-5E4C-A5E2-6BBFCFE7FEEA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C182F-3064-5449-866B-44056231CB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6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C182F-3064-5449-866B-44056231CB9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44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C182F-3064-5449-866B-44056231CB9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4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800" y="856648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9800" y="333632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7DDF-89C4-1B4B-B129-769449DB3CF2}" type="datetime1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>
            <a:extLst>
              <a:ext uri="{FF2B5EF4-FFF2-40B4-BE49-F238E27FC236}">
                <a16:creationId xmlns="" xmlns:a16="http://schemas.microsoft.com/office/drawing/2014/main" id="{8126CF9A-080B-6649-BB0B-3A1391DF9F08}"/>
              </a:ext>
            </a:extLst>
          </p:cNvPr>
          <p:cNvSpPr/>
          <p:nvPr userDrawn="1"/>
        </p:nvSpPr>
        <p:spPr>
          <a:xfrm>
            <a:off x="0" y="0"/>
            <a:ext cx="209006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03626"/>
            <a:ext cx="11234520" cy="96316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1833-D7FF-464D-B1D5-28959DB88F51}" type="datetime1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739" y="6356350"/>
            <a:ext cx="2743200" cy="365125"/>
          </a:xfrm>
        </p:spPr>
        <p:txBody>
          <a:bodyPr/>
          <a:lstStyle>
            <a:lvl1pPr>
              <a:defRPr>
                <a:solidFill>
                  <a:srgbClr val="079CA3"/>
                </a:solidFill>
              </a:defRPr>
            </a:lvl1pPr>
          </a:lstStyle>
          <a:p>
            <a:fld id="{2BAEFC8A-B503-E842-BF1B-78C2E2249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9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1501541"/>
            <a:ext cx="5620929" cy="405636"/>
          </a:xfrm>
        </p:spPr>
        <p:txBody>
          <a:bodyPr/>
          <a:lstStyle>
            <a:lvl1pPr>
              <a:defRPr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B14C-4CB4-A94B-BE4F-6DC4952EF554}" type="datetime1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ru-RU" smtClean="0">
                <a:solidFill>
                  <a:srgbClr val="079CA3"/>
                </a:solidFill>
              </a:defRPr>
            </a:lvl1pPr>
          </a:lstStyle>
          <a:p>
            <a:fld id="{2BAEFC8A-B503-E842-BF1B-78C2E2249E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09C5525D-2F7D-BD45-A179-ADB6FED47D1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9425" y="2041931"/>
            <a:ext cx="11233150" cy="4162926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="" xmlns:a16="http://schemas.microsoft.com/office/drawing/2014/main" id="{5974D540-B3B2-5C44-AB40-5DCE575AE7AC}"/>
              </a:ext>
            </a:extLst>
          </p:cNvPr>
          <p:cNvSpPr/>
          <p:nvPr userDrawn="1"/>
        </p:nvSpPr>
        <p:spPr>
          <a:xfrm>
            <a:off x="0" y="1"/>
            <a:ext cx="209006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2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9425" y="1501541"/>
            <a:ext cx="5438049" cy="405636"/>
          </a:xfrm>
        </p:spPr>
        <p:txBody>
          <a:bodyPr/>
          <a:lstStyle>
            <a:lvl1pPr>
              <a:defRPr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D4EAA-33E4-2946-A19A-1C9337FEBB25}" type="datetime1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ru-RU" smtClean="0">
                <a:solidFill>
                  <a:srgbClr val="079CA3"/>
                </a:solidFill>
              </a:defRPr>
            </a:lvl1pPr>
          </a:lstStyle>
          <a:p>
            <a:fld id="{2BAEFC8A-B503-E842-BF1B-78C2E2249E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09C5525D-2F7D-BD45-A179-ADB6FED47D1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9425" y="2041931"/>
            <a:ext cx="5438049" cy="4162926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1BA8DAEC-8104-7246-9CE3-28EE7BD109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83391" y="1501541"/>
            <a:ext cx="5620929" cy="405636"/>
          </a:xfrm>
        </p:spPr>
        <p:txBody>
          <a:bodyPr/>
          <a:lstStyle>
            <a:lvl1pPr>
              <a:defRPr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69B8558C-F65C-CD46-856F-2B7660D18B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83391" y="2041931"/>
            <a:ext cx="5620929" cy="4162926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Rectangle 33">
            <a:extLst>
              <a:ext uri="{FF2B5EF4-FFF2-40B4-BE49-F238E27FC236}">
                <a16:creationId xmlns="" xmlns:a16="http://schemas.microsoft.com/office/drawing/2014/main" id="{B6A20D75-1B5C-EF4E-9512-FDCDE579B8E4}"/>
              </a:ext>
            </a:extLst>
          </p:cNvPr>
          <p:cNvSpPr/>
          <p:nvPr userDrawn="1"/>
        </p:nvSpPr>
        <p:spPr>
          <a:xfrm>
            <a:off x="0" y="1"/>
            <a:ext cx="209006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8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EBFB-667A-6046-9F7E-02F93FEB47C9}" type="datetime1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ru-RU" smtClean="0">
                <a:solidFill>
                  <a:srgbClr val="079CA3"/>
                </a:solidFill>
              </a:defRPr>
            </a:lvl1pPr>
          </a:lstStyle>
          <a:p>
            <a:fld id="{2BAEFC8A-B503-E842-BF1B-78C2E2249EA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33">
            <a:extLst>
              <a:ext uri="{FF2B5EF4-FFF2-40B4-BE49-F238E27FC236}">
                <a16:creationId xmlns="" xmlns:a16="http://schemas.microsoft.com/office/drawing/2014/main" id="{73CBF76B-8CC0-8246-95C2-5D6E17CEC3E7}"/>
              </a:ext>
            </a:extLst>
          </p:cNvPr>
          <p:cNvSpPr/>
          <p:nvPr userDrawn="1"/>
        </p:nvSpPr>
        <p:spPr>
          <a:xfrm>
            <a:off x="0" y="1"/>
            <a:ext cx="209006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2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296F-EBE1-7F4F-9B0F-DD898FE220A7}" type="datetime1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BF2F1C-F261-6A44-AF61-E146C26E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1D334CF-6E6E-644C-B236-92EB1962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54B1-956E-4654-8A08-EE76C32763CF}" type="datetime1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964DC44-7319-1842-9689-1D54F31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BD03B17-E874-2D4F-90EF-189556A9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08B5-0BB2-7648-9B46-06583C8240A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A751130-8BD8-A14B-9174-E13A94F973F2}"/>
              </a:ext>
            </a:extLst>
          </p:cNvPr>
          <p:cNvSpPr/>
          <p:nvPr userDrawn="1"/>
        </p:nvSpPr>
        <p:spPr>
          <a:xfrm>
            <a:off x="515938" y="2036618"/>
            <a:ext cx="540327" cy="540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2C3D146D-E0E4-C24F-AC95-880A28A6EB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7056" y="2036763"/>
            <a:ext cx="2813050" cy="41640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4B3F7E7-6F9B-A14A-853C-2B74E3675636}"/>
              </a:ext>
            </a:extLst>
          </p:cNvPr>
          <p:cNvSpPr/>
          <p:nvPr userDrawn="1"/>
        </p:nvSpPr>
        <p:spPr>
          <a:xfrm>
            <a:off x="4360285" y="2036618"/>
            <a:ext cx="540327" cy="540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Текст 9">
            <a:extLst>
              <a:ext uri="{FF2B5EF4-FFF2-40B4-BE49-F238E27FC236}">
                <a16:creationId xmlns="" xmlns:a16="http://schemas.microsoft.com/office/drawing/2014/main" id="{57E66926-32E9-BC4D-B082-644D55A1C3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1403" y="2036763"/>
            <a:ext cx="2813050" cy="41640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="" xmlns:a16="http://schemas.microsoft.com/office/drawing/2014/main" id="{6C3C4A85-16E1-0146-987D-E9308A0E2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4831" y="2036763"/>
            <a:ext cx="2813050" cy="41640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21AA6507-EB44-974F-97DA-C080C5B14296}"/>
              </a:ext>
            </a:extLst>
          </p:cNvPr>
          <p:cNvSpPr/>
          <p:nvPr userDrawn="1"/>
        </p:nvSpPr>
        <p:spPr>
          <a:xfrm>
            <a:off x="8113713" y="2036618"/>
            <a:ext cx="540327" cy="540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9"/>
          </p:nvPr>
        </p:nvSpPr>
        <p:spPr>
          <a:xfrm>
            <a:off x="515938" y="2036763"/>
            <a:ext cx="523968" cy="540182"/>
          </a:xfrm>
        </p:spPr>
        <p:txBody>
          <a:bodyPr rIns="0" bIns="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20"/>
          </p:nvPr>
        </p:nvSpPr>
        <p:spPr>
          <a:xfrm>
            <a:off x="4368464" y="2036763"/>
            <a:ext cx="523968" cy="540182"/>
          </a:xfrm>
        </p:spPr>
        <p:txBody>
          <a:bodyPr rIns="0" bIns="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1"/>
          </p:nvPr>
        </p:nvSpPr>
        <p:spPr>
          <a:xfrm>
            <a:off x="8113713" y="2036763"/>
            <a:ext cx="523968" cy="540182"/>
          </a:xfrm>
        </p:spPr>
        <p:txBody>
          <a:bodyPr rIns="0" bIns="0"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5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03626"/>
            <a:ext cx="11234520" cy="96316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425" y="1603717"/>
            <a:ext cx="11234520" cy="457324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391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9A16704-0606-0D40-AF39-71D98EF392C7}" type="datetime1">
              <a:rPr lang="ru-RU" smtClean="0"/>
              <a:pPr/>
              <a:t>05.09.2023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60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2073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2BAEFC8A-B503-E842-BF1B-78C2E2249EA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09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4" r:id="rId5"/>
    <p:sldLayoutId id="2147483655" r:id="rId6"/>
    <p:sldLayoutId id="214748365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>
              <a:lumMod val="75000"/>
            </a:schemeClr>
          </a:solidFill>
          <a:latin typeface="Century Gothic Bold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>
            <a:extLst>
              <a:ext uri="{FF2B5EF4-FFF2-40B4-BE49-F238E27FC236}">
                <a16:creationId xmlns="" xmlns:a16="http://schemas.microsoft.com/office/drawing/2014/main" id="{10C414A9-04B0-E24C-A14E-C44F5DCD0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20" y="0"/>
            <a:ext cx="12211441" cy="6859786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161A20E0-5D3C-CC4A-A6BB-077CAAFF2580}"/>
              </a:ext>
            </a:extLst>
          </p:cNvPr>
          <p:cNvSpPr/>
          <p:nvPr/>
        </p:nvSpPr>
        <p:spPr>
          <a:xfrm>
            <a:off x="-9720" y="0"/>
            <a:ext cx="12192000" cy="6859786"/>
          </a:xfrm>
          <a:prstGeom prst="rect">
            <a:avLst/>
          </a:prstGeom>
          <a:solidFill>
            <a:schemeClr val="accent3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D0EBCF5-24E7-F64C-A389-321587FB6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930" y="4194218"/>
            <a:ext cx="11087200" cy="23876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Институт проектного менеджмента и инженерного бизнеса</a:t>
            </a:r>
            <a:r>
              <a:rPr lang="ru-RU" sz="6600" dirty="0">
                <a:solidFill>
                  <a:schemeClr val="bg1"/>
                </a:solidFill>
              </a:rPr>
              <a:t/>
            </a:r>
            <a:br>
              <a:rPr lang="ru-RU" sz="66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Кафедра гуманитарных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социальных дисциплин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23503190-BCBF-0B48-AEDA-C2AB50B7E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930" y="4404605"/>
            <a:ext cx="11394139" cy="380702"/>
          </a:xfrm>
        </p:spPr>
        <p:txBody>
          <a:bodyPr/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28D763D5-833C-C94B-97CD-79BB1B86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1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091CD3-0209-5A49-B9A2-3F2327BE3C78}"/>
              </a:ext>
            </a:extLst>
          </p:cNvPr>
          <p:cNvSpPr/>
          <p:nvPr/>
        </p:nvSpPr>
        <p:spPr>
          <a:xfrm>
            <a:off x="1875216" y="258965"/>
            <a:ext cx="8441567" cy="1077218"/>
          </a:xfrm>
          <a:prstGeom prst="rect">
            <a:avLst/>
          </a:prstGeom>
        </p:spPr>
        <p:txBody>
          <a:bodyPr wrap="square" l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Федеральное государственное бюджетное образовательное учреждение высшего образования </a:t>
            </a:r>
            <a:endParaRPr lang="ru-RU" sz="1600" dirty="0" smtClean="0">
              <a:solidFill>
                <a:schemeClr val="bg1"/>
              </a:solidFill>
              <a:latin typeface="Century Gothic" panose="020B0502020202020204" pitchFamily="34" charset="0"/>
              <a:ea typeface="Arial" charset="0"/>
              <a:cs typeface="Arial" charset="0"/>
            </a:endParaRPr>
          </a:p>
          <a:p>
            <a:pPr eaLnBrk="1" hangingPunct="1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Технологический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университет имени дважды Героя Советского Союза, летчика-космонавта А.А.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Леонова</a:t>
            </a:r>
            <a:endParaRPr lang="ru-RU" altLang="ru-RU" sz="1600" b="1" dirty="0">
              <a:solidFill>
                <a:schemeClr val="bg1"/>
              </a:solidFill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>
                  <a:alpha val="48235"/>
                </a:srgbClr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666"/>
          <a:stretch/>
        </p:blipFill>
        <p:spPr>
          <a:xfrm>
            <a:off x="300625" y="211687"/>
            <a:ext cx="1377863" cy="11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420" y="1402687"/>
            <a:ext cx="5438049" cy="40563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Социально-психологические тренинги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4"/>
          </p:nvPr>
        </p:nvSpPr>
        <p:spPr>
          <a:xfrm>
            <a:off x="6875076" y="1420804"/>
            <a:ext cx="5156286" cy="40563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09" y="2147710"/>
            <a:ext cx="3908148" cy="408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8" y="2147711"/>
            <a:ext cx="5078626" cy="408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03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социологических опросов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083991"/>
            <a:ext cx="5438775" cy="4079081"/>
          </a:xfrm>
        </p:spPr>
      </p:pic>
      <p:sp>
        <p:nvSpPr>
          <p:cNvPr id="13" name="Объект 1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303" r="-8078" b="-303"/>
          <a:stretch/>
        </p:blipFill>
        <p:spPr>
          <a:xfrm>
            <a:off x="6082981" y="2083990"/>
            <a:ext cx="6118623" cy="4079081"/>
          </a:xfrm>
        </p:spPr>
      </p:pic>
    </p:spTree>
    <p:extLst>
      <p:ext uri="{BB962C8B-B14F-4D97-AF65-F5344CB8AC3E}">
        <p14:creationId xmlns:p14="http://schemas.microsoft.com/office/powerpoint/2010/main" val="38638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традиции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424" y="1382534"/>
            <a:ext cx="5438049" cy="40563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студенты-социологи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4"/>
          </p:nvPr>
        </p:nvSpPr>
        <p:spPr>
          <a:xfrm>
            <a:off x="6243010" y="1347241"/>
            <a:ext cx="5620929" cy="40563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вручение дипломов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C:\Users\niger\AppData\Local\Microsoft\Windows\INetCache\Content.Word\Выпуск 2018.jpg"/>
          <p:cNvPicPr>
            <a:picLocks noGrp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89" y="2058670"/>
            <a:ext cx="5142899" cy="393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Фото КГСД\День социолога 2017\sOHndLBjKW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041931"/>
            <a:ext cx="5438049" cy="3954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200808"/>
            <a:ext cx="11234520" cy="757659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обучения: трудоустройство выпускников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(направление подготовки «Социология»)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7363" y="4220606"/>
            <a:ext cx="2285481" cy="22024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Будылева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настасия</a:t>
            </a: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выпуска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кадрам ПАО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РКК «Энергия им. С.П. Королёва»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4"/>
          </p:nvPr>
        </p:nvSpPr>
        <p:spPr>
          <a:xfrm>
            <a:off x="479425" y="4253423"/>
            <a:ext cx="2263774" cy="16033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</a:t>
            </a: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ru-RU" sz="18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«Газпромбанк»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479424" y="4021623"/>
            <a:ext cx="2263775" cy="211291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92694" y="4207076"/>
            <a:ext cx="201608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Юлия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</a:t>
            </a:r>
          </a:p>
          <a:p>
            <a:pPr>
              <a:lnSpc>
                <a:spcPct val="100000"/>
              </a:lnSpc>
            </a:pP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эксперт отдела организационной работы управления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делами Администрации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Пушкинский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" y="1163970"/>
            <a:ext cx="2263775" cy="28576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2837363" y="4009316"/>
            <a:ext cx="2186331" cy="211290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0" name="Picture 4" descr="https://ies.unitech-mo.ru/img/avatar/24897/xpgwPEJZ2Xo4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2" t="13384" r="29503" b="46984"/>
          <a:stretch/>
        </p:blipFill>
        <p:spPr bwMode="auto">
          <a:xfrm>
            <a:off x="2837363" y="1163970"/>
            <a:ext cx="2186330" cy="285765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5122845" y="4013606"/>
            <a:ext cx="2175640" cy="206999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2" name="Рисунок 21" descr="https://ies.unitech-mo.ru/img/avatar/21881/suWEiqlBA3LP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8743" r="12745"/>
          <a:stretch/>
        </p:blipFill>
        <p:spPr bwMode="auto">
          <a:xfrm>
            <a:off x="7392694" y="1163970"/>
            <a:ext cx="2016087" cy="2857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7392694" y="4011460"/>
            <a:ext cx="2016087" cy="209146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22845" y="4224330"/>
            <a:ext cx="226985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Гавриленко Антон 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выпуска</a:t>
            </a:r>
          </a:p>
          <a:p>
            <a:pPr>
              <a:lnSpc>
                <a:spcPct val="100000"/>
              </a:lnSpc>
            </a:pP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персоналу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категории управления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персоналом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«Корпорация «Тактическое ракетное вооружение»</a:t>
            </a:r>
          </a:p>
        </p:txBody>
      </p:sp>
      <p:pic>
        <p:nvPicPr>
          <p:cNvPr id="28" name="Рисунок 27" descr="C:\Users\timofeeva.vyu\Desktop\Гавриленко А.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8" t="19642" r="21694"/>
          <a:stretch/>
        </p:blipFill>
        <p:spPr bwMode="auto">
          <a:xfrm>
            <a:off x="5122844" y="1151662"/>
            <a:ext cx="2175640" cy="2857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79" y="1163975"/>
            <a:ext cx="2274465" cy="285764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9506579" y="4021618"/>
            <a:ext cx="2274465" cy="198987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1" name="Объект 2"/>
          <p:cNvSpPr>
            <a:spLocks noGrp="1"/>
          </p:cNvSpPr>
          <p:nvPr>
            <p:ph idx="1"/>
          </p:nvPr>
        </p:nvSpPr>
        <p:spPr>
          <a:xfrm>
            <a:off x="9506580" y="4207075"/>
            <a:ext cx="2685420" cy="26509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Лепешкин Александр</a:t>
            </a: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выпуска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отдела координации и администрирования Департамента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 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в области обустройства пунктов пропуска через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 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границу Министерства транспорта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200808"/>
            <a:ext cx="11234520" cy="757659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обучения: трудоустройство выпускников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(направление подготовки «Психология»)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190" y="4215752"/>
            <a:ext cx="2274465" cy="18129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Жаниева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Сайёра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выпуска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отдела маркетинга ГК </a:t>
            </a:r>
            <a:endPara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АЛЬФА СТАФФ» </a:t>
            </a:r>
            <a:endPara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479424" y="4021623"/>
            <a:ext cx="2153607" cy="211292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17655" y="4207174"/>
            <a:ext cx="247381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Андриенко Светлана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выпуска</a:t>
            </a:r>
          </a:p>
          <a:p>
            <a:pPr>
              <a:lnSpc>
                <a:spcPct val="100000"/>
              </a:lnSpc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подбору и адаптации персонала ДНКОМ, г. Москва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2743190" y="4021625"/>
            <a:ext cx="2274465" cy="211291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5116807" y="4013030"/>
            <a:ext cx="2152387" cy="211300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3096" y="4232915"/>
            <a:ext cx="214993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Романенко Диана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</a:t>
            </a:r>
          </a:p>
          <a:p>
            <a:pPr>
              <a:lnSpc>
                <a:spcPct val="100000"/>
              </a:lnSpc>
            </a:pP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отдела организационной и методической работы отдела территориальной и информационной политики ФКУ Центра экстренной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МЧС России</a:t>
            </a:r>
          </a:p>
        </p:txBody>
      </p:sp>
      <p:pic>
        <p:nvPicPr>
          <p:cNvPr id="27" name="Рисунок 2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r="16455" b="10420"/>
          <a:stretch/>
        </p:blipFill>
        <p:spPr bwMode="auto">
          <a:xfrm>
            <a:off x="483097" y="1163964"/>
            <a:ext cx="2149934" cy="2857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21277" r="25914" b="2800"/>
          <a:stretch/>
        </p:blipFill>
        <p:spPr bwMode="auto">
          <a:xfrm>
            <a:off x="2743190" y="1163964"/>
            <a:ext cx="2274465" cy="2857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9973" r="4022" b="7374"/>
          <a:stretch/>
        </p:blipFill>
        <p:spPr bwMode="auto">
          <a:xfrm>
            <a:off x="5116809" y="1155361"/>
            <a:ext cx="2152385" cy="285766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7378826" y="4013039"/>
            <a:ext cx="2152387" cy="211291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1" name="Рисунок 3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2764" r="856" b="16913"/>
          <a:stretch/>
        </p:blipFill>
        <p:spPr bwMode="auto">
          <a:xfrm>
            <a:off x="9617725" y="1155361"/>
            <a:ext cx="2124578" cy="2852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AA712A9-EC0A-3A44-ACF6-3BB04D1FC309}"/>
              </a:ext>
            </a:extLst>
          </p:cNvPr>
          <p:cNvSpPr/>
          <p:nvPr/>
        </p:nvSpPr>
        <p:spPr>
          <a:xfrm>
            <a:off x="9617726" y="4007955"/>
            <a:ext cx="2124578" cy="216375"/>
          </a:xfrm>
          <a:prstGeom prst="rect">
            <a:avLst/>
          </a:prstGeom>
          <a:solidFill>
            <a:srgbClr val="089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03820" y="4207173"/>
            <a:ext cx="258817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брагимова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настасия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выпуска</a:t>
            </a:r>
          </a:p>
          <a:p>
            <a:pPr>
              <a:lnSpc>
                <a:spcPct val="100000"/>
              </a:lnSpc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МБОУ СОШ №1 г. Королёв, лаборант отдела развития молодёжной науки Технологического университета</a:t>
            </a:r>
          </a:p>
        </p:txBody>
      </p:sp>
      <p:pic>
        <p:nvPicPr>
          <p:cNvPr id="34" name="Picture 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8" t="16036" r="28597" b="7856"/>
          <a:stretch/>
        </p:blipFill>
        <p:spPr bwMode="auto">
          <a:xfrm>
            <a:off x="7378825" y="1155361"/>
            <a:ext cx="2152387" cy="285259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378825" y="4207173"/>
            <a:ext cx="223889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Гомозов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выпуска</a:t>
            </a:r>
          </a:p>
          <a:p>
            <a:pPr>
              <a:lnSpc>
                <a:spcPct val="100000"/>
              </a:lnSpc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АНО «Коррекционно-развивающий центр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РечеЦветик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Ивантеевка</a:t>
            </a:r>
          </a:p>
        </p:txBody>
      </p:sp>
    </p:spTree>
    <p:extLst>
      <p:ext uri="{BB962C8B-B14F-4D97-AF65-F5344CB8AC3E}">
        <p14:creationId xmlns:p14="http://schemas.microsoft.com/office/powerpoint/2010/main" val="7110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72E30F-A804-A742-87AF-4759F47D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510" y="267685"/>
            <a:ext cx="6760531" cy="676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55370CA-E602-674E-987B-EE9DA3DB05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56619" y="2025038"/>
            <a:ext cx="3527246" cy="147832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История/Математика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D9DCD679-1FF2-1941-A051-92137C7EFF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61247" y="1445120"/>
            <a:ext cx="2952275" cy="405636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846FE83-9CBD-1B4B-8AAC-CA4ECBD63A3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69393" y="2221555"/>
            <a:ext cx="4302692" cy="1270792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Обществознание/Математика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77B5DAD-5007-2B43-A9B4-5A7E6796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15</a:t>
            </a:fld>
            <a:endParaRPr lang="ru-RU"/>
          </a:p>
        </p:txBody>
      </p:sp>
      <p:sp>
        <p:nvSpPr>
          <p:cNvPr id="8" name="Объект 4">
            <a:extLst>
              <a:ext uri="{FF2B5EF4-FFF2-40B4-BE49-F238E27FC236}">
                <a16:creationId xmlns="" xmlns:a16="http://schemas.microsoft.com/office/drawing/2014/main" id="{489675CC-8C65-9846-B20C-C15D674449EC}"/>
              </a:ext>
            </a:extLst>
          </p:cNvPr>
          <p:cNvSpPr txBox="1">
            <a:spLocks/>
          </p:cNvSpPr>
          <p:nvPr/>
        </p:nvSpPr>
        <p:spPr>
          <a:xfrm>
            <a:off x="2998875" y="3879419"/>
            <a:ext cx="4380139" cy="7476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и связи с общественностью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="" xmlns:a16="http://schemas.microsoft.com/office/drawing/2014/main" id="{ABC93BC0-D872-1B4F-A431-F018E8721B77}"/>
              </a:ext>
            </a:extLst>
          </p:cNvPr>
          <p:cNvSpPr txBox="1">
            <a:spLocks/>
          </p:cNvSpPr>
          <p:nvPr/>
        </p:nvSpPr>
        <p:spPr>
          <a:xfrm>
            <a:off x="3149899" y="4983292"/>
            <a:ext cx="3835718" cy="149462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История/Иностранный язык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7C0784AA-E71F-2048-85D0-DF128FDC8D8B}"/>
              </a:ext>
            </a:extLst>
          </p:cNvPr>
          <p:cNvSpPr txBox="1">
            <a:spLocks/>
          </p:cNvSpPr>
          <p:nvPr/>
        </p:nvSpPr>
        <p:spPr>
          <a:xfrm>
            <a:off x="808806" y="1430891"/>
            <a:ext cx="4380139" cy="4056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1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>
            <a:extLst>
              <a:ext uri="{FF2B5EF4-FFF2-40B4-BE49-F238E27FC236}">
                <a16:creationId xmlns="" xmlns:a16="http://schemas.microsoft.com/office/drawing/2014/main" id="{10C414A9-04B0-E24C-A14E-C44F5DCD0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20" y="0"/>
            <a:ext cx="12211441" cy="6859786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161A20E0-5D3C-CC4A-A6BB-077CAAFF2580}"/>
              </a:ext>
            </a:extLst>
          </p:cNvPr>
          <p:cNvSpPr/>
          <p:nvPr/>
        </p:nvSpPr>
        <p:spPr>
          <a:xfrm>
            <a:off x="-9720" y="0"/>
            <a:ext cx="12192000" cy="6859786"/>
          </a:xfrm>
          <a:prstGeom prst="rect">
            <a:avLst/>
          </a:prstGeom>
          <a:solidFill>
            <a:schemeClr val="accent3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Regular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D0EBCF5-24E7-F64C-A389-321587FB6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930" y="3665409"/>
            <a:ext cx="11087200" cy="23876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6600" dirty="0">
                <a:solidFill>
                  <a:schemeClr val="bg1"/>
                </a:solidFill>
              </a:rPr>
              <a:t/>
            </a:r>
            <a:br>
              <a:rPr lang="ru-RU" sz="66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sz="2400" b="0" dirty="0" smtClean="0">
                <a:solidFill>
                  <a:schemeClr val="bg1"/>
                </a:solidFill>
              </a:rPr>
              <a:t>Институт </a:t>
            </a:r>
            <a:r>
              <a:rPr lang="ru-RU" sz="2400" b="0" dirty="0">
                <a:solidFill>
                  <a:schemeClr val="bg1"/>
                </a:solidFill>
              </a:rPr>
              <a:t>проектного менеджмента и инженерного бизнеса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Кафедра </a:t>
            </a:r>
            <a:r>
              <a:rPr lang="ru-RU" dirty="0">
                <a:solidFill>
                  <a:schemeClr val="bg1"/>
                </a:solidFill>
              </a:rPr>
              <a:t>гуманитарных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социальных </a:t>
            </a:r>
            <a:r>
              <a:rPr lang="ru-RU" dirty="0" smtClean="0">
                <a:solidFill>
                  <a:schemeClr val="bg1"/>
                </a:solidFill>
              </a:rPr>
              <a:t>дисциплин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28D763D5-833C-C94B-97CD-79BB1B86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16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091CD3-0209-5A49-B9A2-3F2327BE3C78}"/>
              </a:ext>
            </a:extLst>
          </p:cNvPr>
          <p:cNvSpPr/>
          <p:nvPr/>
        </p:nvSpPr>
        <p:spPr>
          <a:xfrm>
            <a:off x="1875216" y="258965"/>
            <a:ext cx="8441567" cy="1077218"/>
          </a:xfrm>
          <a:prstGeom prst="rect">
            <a:avLst/>
          </a:prstGeom>
        </p:spPr>
        <p:txBody>
          <a:bodyPr wrap="square" l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Федеральное государственное бюджетное образовательное учреждение высшего образования </a:t>
            </a:r>
            <a:endParaRPr lang="ru-RU" sz="1600" dirty="0" smtClean="0">
              <a:solidFill>
                <a:schemeClr val="bg1"/>
              </a:solidFill>
              <a:latin typeface="Century Gothic" panose="020B0502020202020204" pitchFamily="34" charset="0"/>
              <a:ea typeface="Arial" charset="0"/>
              <a:cs typeface="Arial" charset="0"/>
            </a:endParaRPr>
          </a:p>
          <a:p>
            <a:pPr eaLnBrk="1" hangingPunct="1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Технологический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университет имени дважды Героя Советского Союза, летчика-космонавта А.А.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Леонова</a:t>
            </a:r>
            <a:endParaRPr lang="ru-RU" altLang="ru-RU" sz="1600" b="1" dirty="0">
              <a:solidFill>
                <a:schemeClr val="bg1"/>
              </a:solidFill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>
                  <a:alpha val="48235"/>
                </a:srgbClr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666"/>
          <a:stretch/>
        </p:blipFill>
        <p:spPr>
          <a:xfrm>
            <a:off x="300625" y="211687"/>
            <a:ext cx="1377863" cy="1124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4" y="2366985"/>
            <a:ext cx="918731" cy="7317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2818" y="2440494"/>
            <a:ext cx="2611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entury Gothic Bold"/>
                <a:ea typeface="+mj-ea"/>
                <a:cs typeface="+mj-cs"/>
              </a:rPr>
              <a:t>kafedragsd</a:t>
            </a:r>
            <a:endParaRPr lang="ru-RU" sz="3200" b="1" dirty="0">
              <a:solidFill>
                <a:schemeClr val="bg1"/>
              </a:solidFill>
              <a:latin typeface="Century Gothic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11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гуманитарных и социальных дисциплин сегодня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E08B5-0BB2-7648-9B46-06583C8240A9}" type="slidenum">
              <a:rPr lang="ru-RU" smtClean="0"/>
              <a:t>2</a:t>
            </a:fld>
            <a:endParaRPr lang="ru-RU"/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B130B512-3752-0C45-B02C-F853B3BC7134}"/>
              </a:ext>
            </a:extLst>
          </p:cNvPr>
          <p:cNvSpPr txBox="1">
            <a:spLocks/>
          </p:cNvSpPr>
          <p:nvPr/>
        </p:nvSpPr>
        <p:spPr>
          <a:xfrm>
            <a:off x="640338" y="1920254"/>
            <a:ext cx="7409468" cy="545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Профессорско-преподавательский состав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FC5A3CDD-78FE-F048-B95A-9AE6C3F941CD}"/>
              </a:ext>
            </a:extLst>
          </p:cNvPr>
          <p:cNvSpPr txBox="1">
            <a:spLocks/>
          </p:cNvSpPr>
          <p:nvPr/>
        </p:nvSpPr>
        <p:spPr>
          <a:xfrm>
            <a:off x="640338" y="2530222"/>
            <a:ext cx="1114046" cy="96316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3">
                    <a:lumMod val="75000"/>
                  </a:schemeClr>
                </a:solidFill>
                <a:latin typeface="Century Gothic Bold"/>
                <a:ea typeface="+mj-ea"/>
                <a:cs typeface="+mj-cs"/>
              </a:defRPr>
            </a:lvl1pPr>
          </a:lstStyle>
          <a:p>
            <a:r>
              <a:rPr lang="ru-RU" sz="6000" dirty="0" smtClean="0"/>
              <a:t>16</a:t>
            </a:r>
            <a:endParaRPr lang="ru-RU" sz="6000" dirty="0"/>
          </a:p>
        </p:txBody>
      </p:sp>
      <p:sp>
        <p:nvSpPr>
          <p:cNvPr id="28" name="Текст 3">
            <a:extLst>
              <a:ext uri="{FF2B5EF4-FFF2-40B4-BE49-F238E27FC236}">
                <a16:creationId xmlns="" xmlns:a16="http://schemas.microsoft.com/office/drawing/2014/main" id="{64AAAA0A-EFBA-0E49-BFDC-39A1209836AA}"/>
              </a:ext>
            </a:extLst>
          </p:cNvPr>
          <p:cNvSpPr txBox="1">
            <a:spLocks/>
          </p:cNvSpPr>
          <p:nvPr/>
        </p:nvSpPr>
        <p:spPr>
          <a:xfrm>
            <a:off x="640338" y="3450782"/>
            <a:ext cx="3404126" cy="61444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штатных преподавателей 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E727AE99-F7E8-0044-B0EA-3B1A380875FE}"/>
              </a:ext>
            </a:extLst>
          </p:cNvPr>
          <p:cNvSpPr txBox="1">
            <a:spLocks/>
          </p:cNvSpPr>
          <p:nvPr/>
        </p:nvSpPr>
        <p:spPr>
          <a:xfrm>
            <a:off x="640338" y="4313959"/>
            <a:ext cx="2485785" cy="96316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3">
                    <a:lumMod val="75000"/>
                  </a:schemeClr>
                </a:solidFill>
                <a:latin typeface="Century Gothic Bold"/>
                <a:ea typeface="+mj-ea"/>
                <a:cs typeface="+mj-cs"/>
              </a:defRPr>
            </a:lvl1pPr>
          </a:lstStyle>
          <a:p>
            <a:r>
              <a:rPr lang="ru-RU" sz="6000" dirty="0" smtClean="0"/>
              <a:t>87,5%</a:t>
            </a:r>
            <a:endParaRPr lang="ru-RU" sz="3200" dirty="0"/>
          </a:p>
        </p:txBody>
      </p:sp>
      <p:sp>
        <p:nvSpPr>
          <p:cNvPr id="31" name="Текст 3">
            <a:extLst>
              <a:ext uri="{FF2B5EF4-FFF2-40B4-BE49-F238E27FC236}">
                <a16:creationId xmlns="" xmlns:a16="http://schemas.microsoft.com/office/drawing/2014/main" id="{F7B01AD1-93EC-8441-BFE7-1EA9B5229932}"/>
              </a:ext>
            </a:extLst>
          </p:cNvPr>
          <p:cNvSpPr txBox="1">
            <a:spLocks/>
          </p:cNvSpPr>
          <p:nvPr/>
        </p:nvSpPr>
        <p:spPr>
          <a:xfrm>
            <a:off x="640338" y="5277120"/>
            <a:ext cx="4879052" cy="86201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степень кандидата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 наук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272C94DF-834A-AB43-A578-9AE208C69505}"/>
              </a:ext>
            </a:extLst>
          </p:cNvPr>
          <p:cNvSpPr txBox="1">
            <a:spLocks/>
          </p:cNvSpPr>
          <p:nvPr/>
        </p:nvSpPr>
        <p:spPr>
          <a:xfrm>
            <a:off x="4268113" y="1754134"/>
            <a:ext cx="3537840" cy="65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dirty="0"/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9DD06B70-689F-DD42-9E23-B0793CD17ECB}"/>
              </a:ext>
            </a:extLst>
          </p:cNvPr>
          <p:cNvSpPr txBox="1">
            <a:spLocks/>
          </p:cNvSpPr>
          <p:nvPr/>
        </p:nvSpPr>
        <p:spPr>
          <a:xfrm>
            <a:off x="6816450" y="4313958"/>
            <a:ext cx="1387475" cy="96316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3">
                    <a:lumMod val="75000"/>
                  </a:schemeClr>
                </a:solidFill>
                <a:latin typeface="Century Gothic Bold"/>
                <a:ea typeface="+mj-ea"/>
                <a:cs typeface="+mj-cs"/>
              </a:defRPr>
            </a:lvl1pPr>
          </a:lstStyle>
          <a:p>
            <a:r>
              <a:rPr lang="ru-RU" sz="6000" dirty="0" smtClean="0"/>
              <a:t>12</a:t>
            </a:r>
            <a:r>
              <a:rPr lang="ru-RU" sz="6000" dirty="0" smtClean="0">
                <a:solidFill>
                  <a:srgbClr val="FF0000"/>
                </a:solidFill>
              </a:rPr>
              <a:t> 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DF4B2F88-EAFA-E843-A45E-3FBB5A057DE9}"/>
              </a:ext>
            </a:extLst>
          </p:cNvPr>
          <p:cNvSpPr txBox="1">
            <a:spLocks/>
          </p:cNvSpPr>
          <p:nvPr/>
        </p:nvSpPr>
        <p:spPr>
          <a:xfrm>
            <a:off x="6816450" y="5277120"/>
            <a:ext cx="2294058" cy="616904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88DEB341-87CE-2141-A22F-F25B9BF69E39}"/>
              </a:ext>
            </a:extLst>
          </p:cNvPr>
          <p:cNvSpPr txBox="1">
            <a:spLocks/>
          </p:cNvSpPr>
          <p:nvPr/>
        </p:nvSpPr>
        <p:spPr>
          <a:xfrm>
            <a:off x="4759415" y="5277120"/>
            <a:ext cx="2023705" cy="86201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600" dirty="0"/>
          </a:p>
        </p:txBody>
      </p:sp>
      <p:sp>
        <p:nvSpPr>
          <p:cNvPr id="42" name="Заголовок 1">
            <a:extLst>
              <a:ext uri="{FF2B5EF4-FFF2-40B4-BE49-F238E27FC236}">
                <a16:creationId xmlns="" xmlns:a16="http://schemas.microsoft.com/office/drawing/2014/main" id="{2FDC37E0-8B2F-A24E-8399-DD258C1FFB40}"/>
              </a:ext>
            </a:extLst>
          </p:cNvPr>
          <p:cNvSpPr txBox="1">
            <a:spLocks/>
          </p:cNvSpPr>
          <p:nvPr/>
        </p:nvSpPr>
        <p:spPr>
          <a:xfrm>
            <a:off x="6153092" y="2530221"/>
            <a:ext cx="1274660" cy="963161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3">
                    <a:lumMod val="75000"/>
                  </a:schemeClr>
                </a:solidFill>
                <a:latin typeface="Century Gothic Bold"/>
                <a:ea typeface="+mj-ea"/>
                <a:cs typeface="+mj-cs"/>
              </a:defRPr>
            </a:lvl1pPr>
          </a:lstStyle>
          <a:p>
            <a:pPr algn="r"/>
            <a:r>
              <a:rPr lang="ru-RU" sz="6000" dirty="0" smtClean="0"/>
              <a:t>2 </a:t>
            </a:r>
            <a:endParaRPr lang="ru-RU" sz="6000" dirty="0"/>
          </a:p>
        </p:txBody>
      </p:sp>
      <p:sp>
        <p:nvSpPr>
          <p:cNvPr id="43" name="Текст 3">
            <a:extLst>
              <a:ext uri="{FF2B5EF4-FFF2-40B4-BE49-F238E27FC236}">
                <a16:creationId xmlns="" xmlns:a16="http://schemas.microsoft.com/office/drawing/2014/main" id="{2D127C05-1ABB-2A46-B864-F46A8792263A}"/>
              </a:ext>
            </a:extLst>
          </p:cNvPr>
          <p:cNvSpPr txBox="1">
            <a:spLocks/>
          </p:cNvSpPr>
          <p:nvPr/>
        </p:nvSpPr>
        <p:spPr>
          <a:xfrm>
            <a:off x="6816450" y="3362550"/>
            <a:ext cx="1979005" cy="431006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>
            <a:endCxn id="42" idx="1"/>
          </p:cNvCxnSpPr>
          <p:nvPr/>
        </p:nvCxnSpPr>
        <p:spPr>
          <a:xfrm>
            <a:off x="1754384" y="3011802"/>
            <a:ext cx="4398708" cy="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754384" y="3034974"/>
            <a:ext cx="4877771" cy="1470145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72E30F-A804-A742-87AF-4759F47D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757"/>
            <a:ext cx="11234520" cy="110331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ГСД сегодня: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0784AA-E71F-2048-85D0-DF128FDC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483754"/>
            <a:ext cx="5438049" cy="405636"/>
          </a:xfrm>
        </p:spPr>
        <p:txBody>
          <a:bodyPr/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55370CA-E602-674E-987B-EE9DA3DB05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9425" y="1908189"/>
            <a:ext cx="4643418" cy="43053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39.03.01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«Социология в рекламе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связях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общественностью»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42.03.01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и связи с общественностью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«Связи с общественностью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коммуникативные технологии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37.03.01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«Консультативная психология»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ru-RU" sz="1800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D9DCD679-1FF2-1941-A051-92137C7EFF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34384" y="1463427"/>
            <a:ext cx="3009809" cy="405636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846FE83-9CBD-1B4B-8AAC-CA4ECBD63A3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34384" y="1950000"/>
            <a:ext cx="3459620" cy="15203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37.04.01</a:t>
            </a:r>
          </a:p>
          <a:p>
            <a:pPr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«Организационная психология»</a:t>
            </a:r>
          </a:p>
          <a:p>
            <a:endParaRPr lang="ru-RU" sz="18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77B5DAD-5007-2B43-A9B4-5A7E6796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3</a:t>
            </a:fld>
            <a:endParaRPr lang="ru-RU"/>
          </a:p>
        </p:txBody>
      </p:sp>
      <p:sp>
        <p:nvSpPr>
          <p:cNvPr id="8" name="Объект 4">
            <a:extLst>
              <a:ext uri="{FF2B5EF4-FFF2-40B4-BE49-F238E27FC236}">
                <a16:creationId xmlns="" xmlns:a16="http://schemas.microsoft.com/office/drawing/2014/main" id="{489675CC-8C65-9846-B20C-C15D674449EC}"/>
              </a:ext>
            </a:extLst>
          </p:cNvPr>
          <p:cNvSpPr txBox="1">
            <a:spLocks/>
          </p:cNvSpPr>
          <p:nvPr/>
        </p:nvSpPr>
        <p:spPr>
          <a:xfrm>
            <a:off x="8704136" y="1466950"/>
            <a:ext cx="3009809" cy="4056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="" xmlns:a16="http://schemas.microsoft.com/office/drawing/2014/main" id="{ABC93BC0-D872-1B4F-A431-F018E8721B77}"/>
              </a:ext>
            </a:extLst>
          </p:cNvPr>
          <p:cNvSpPr txBox="1">
            <a:spLocks/>
          </p:cNvSpPr>
          <p:nvPr/>
        </p:nvSpPr>
        <p:spPr>
          <a:xfrm>
            <a:off x="8704135" y="1888426"/>
            <a:ext cx="3009809" cy="353427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специальность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5.4.7. Социология управления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5.3.3. Психология труда, инженерная психология, когнитивная эргономика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06D269-6A1D-6240-92FA-623FC043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899" y="172566"/>
            <a:ext cx="6672045" cy="963161"/>
          </a:xfrm>
        </p:spPr>
        <p:txBody>
          <a:bodyPr/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 профессиональной деятельности социолога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6A5B379-321B-EB4C-B164-972E48CC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4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84DE55F-823C-4445-8330-BA06FA61F795}"/>
              </a:ext>
            </a:extLst>
          </p:cNvPr>
          <p:cNvSpPr txBox="1">
            <a:spLocks/>
          </p:cNvSpPr>
          <p:nvPr/>
        </p:nvSpPr>
        <p:spPr>
          <a:xfrm>
            <a:off x="5041899" y="1230699"/>
            <a:ext cx="6565901" cy="43879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власти и местного самоуправления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высшие профессиональные учебные заведения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по планированию и организации избирательных и политических кампаний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специализированные центры изучения общественного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мнения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ентры социологических исследований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аналитические и рекламные отделы крупных компаний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 (пресса, телевидение, радио)</a:t>
            </a:r>
          </a:p>
        </p:txBody>
      </p:sp>
      <p:pic>
        <p:nvPicPr>
          <p:cNvPr id="8" name="Рисунок 7" descr="C:\Users\tkalich.ma\Desktop\aa5d22fe9a3adaa4f5db7d95359b82e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5" t="225" r="17169" b="-225"/>
          <a:stretch/>
        </p:blipFill>
        <p:spPr bwMode="auto">
          <a:xfrm>
            <a:off x="368300" y="0"/>
            <a:ext cx="452360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8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-361" r="50650" b="361"/>
          <a:stretch/>
        </p:blipFill>
        <p:spPr>
          <a:xfrm>
            <a:off x="436228" y="0"/>
            <a:ext cx="429516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06D269-6A1D-6240-92FA-623FC043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30" y="174578"/>
            <a:ext cx="6672045" cy="1784061"/>
          </a:xfrm>
        </p:spPr>
        <p:txBody>
          <a:bodyPr/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 профессиональной деятельности специалиста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рекламе и связям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общественностью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6A5B379-321B-EB4C-B164-972E48CC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t>5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84DE55F-823C-4445-8330-BA06FA61F795}"/>
              </a:ext>
            </a:extLst>
          </p:cNvPr>
          <p:cNvSpPr txBox="1">
            <a:spLocks/>
          </p:cNvSpPr>
          <p:nvPr/>
        </p:nvSpPr>
        <p:spPr>
          <a:xfrm>
            <a:off x="4946104" y="1958639"/>
            <a:ext cx="6565901" cy="36819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рекламные и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агентства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высшие профессиональные учебные заведения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бюро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маркетинга, рекламы и связей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общественностью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разнопрофильные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и учреждения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55059" y="230964"/>
            <a:ext cx="6758886" cy="963161"/>
          </a:xfrm>
        </p:spPr>
        <p:txBody>
          <a:bodyPr/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 профессиональной деятельности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953689" y="1389240"/>
            <a:ext cx="6758886" cy="4088671"/>
          </a:xfrm>
        </p:spPr>
        <p:txBody>
          <a:bodyPr/>
          <a:lstStyle/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 социальной помощи населению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психологической помощи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детского развития и коррекции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государственной власти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сферы здравоохранения, культуры, спорта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агентства</a:t>
            </a:r>
          </a:p>
          <a:p>
            <a:pPr marL="234900" indent="-234900">
              <a:lnSpc>
                <a:spcPct val="100000"/>
              </a:lnSpc>
              <a:spcBef>
                <a:spcPts val="800"/>
              </a:spcBef>
              <a:buClr>
                <a:srgbClr val="079CA3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 организации и консалтинговые компании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t="17486" r="2749"/>
          <a:stretch/>
        </p:blipFill>
        <p:spPr>
          <a:xfrm>
            <a:off x="371328" y="153888"/>
            <a:ext cx="4435450" cy="65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425" y="1260816"/>
            <a:ext cx="11234520" cy="4864561"/>
          </a:xfrm>
        </p:spPr>
        <p:txBody>
          <a:bodyPr/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изучение большого числа дисциплин социально-гуманитарного, математического, информационного профиля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подготовка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выйти на профессиональный уровень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использовании методов анализа больших баз данных, позволяющий решать задачи на стыке предметных  областей и передовых компьютерных технологий.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форматы обучения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 только лекции и практические занятия,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экскурсии, мастер-классы, командная работа, работа «в поле» - участие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социологических исследованиях, онлайн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курсы, опросах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работа на базовой кафедре «Социологических исследований» при Администрации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применение знаний на практике, большой объем внеаудиторной деятельности, предусматривающий включение студента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практическую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традиции, ежегодное празднование Дня социолога, взаимодействие старшекурсников со студентами младших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стоимость обучения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2495553C-6231-0144-BA15-38B7FE08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обучения: базы практик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852950C-093C-3046-8DCD-82781250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20475369-A54C-F94F-B37D-F76055659710}"/>
              </a:ext>
            </a:extLst>
          </p:cNvPr>
          <p:cNvSpPr txBox="1">
            <a:spLocks/>
          </p:cNvSpPr>
          <p:nvPr/>
        </p:nvSpPr>
        <p:spPr>
          <a:xfrm>
            <a:off x="428625" y="1366786"/>
            <a:ext cx="2303558" cy="490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</a:t>
            </a:r>
            <a:r>
              <a:rPr lang="ru-RU" sz="2400" b="1" dirty="0"/>
              <a:t>	</a:t>
            </a:r>
            <a:endParaRPr lang="ru-RU" sz="2800" dirty="0"/>
          </a:p>
        </p:txBody>
      </p:sp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5EEF9951-EE7A-8249-B542-0D45EB838BBD}"/>
              </a:ext>
            </a:extLst>
          </p:cNvPr>
          <p:cNvSpPr txBox="1">
            <a:spLocks/>
          </p:cNvSpPr>
          <p:nvPr/>
        </p:nvSpPr>
        <p:spPr>
          <a:xfrm>
            <a:off x="2732183" y="1366787"/>
            <a:ext cx="3537840" cy="490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="" xmlns:a16="http://schemas.microsoft.com/office/drawing/2014/main" id="{3314D81C-49B4-314D-9D05-399987BF1E28}"/>
              </a:ext>
            </a:extLst>
          </p:cNvPr>
          <p:cNvSpPr txBox="1">
            <a:spLocks/>
          </p:cNvSpPr>
          <p:nvPr/>
        </p:nvSpPr>
        <p:spPr>
          <a:xfrm>
            <a:off x="8176105" y="1366785"/>
            <a:ext cx="3537840" cy="490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Преддипломная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29FF1888-E02C-0A41-81D2-8D80C0F5A0AC}"/>
              </a:ext>
            </a:extLst>
          </p:cNvPr>
          <p:cNvSpPr txBox="1">
            <a:spLocks/>
          </p:cNvSpPr>
          <p:nvPr/>
        </p:nvSpPr>
        <p:spPr>
          <a:xfrm>
            <a:off x="428626" y="1884363"/>
            <a:ext cx="2632472" cy="21154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Учебно-научная лаборатория социологических исследований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Технологического университета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B8D682BD-F47F-5F43-89C4-003FD79A8D0F}"/>
              </a:ext>
            </a:extLst>
          </p:cNvPr>
          <p:cNvSpPr txBox="1">
            <a:spLocks/>
          </p:cNvSpPr>
          <p:nvPr/>
        </p:nvSpPr>
        <p:spPr>
          <a:xfrm>
            <a:off x="2732183" y="1873823"/>
            <a:ext cx="5115008" cy="48371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социологии РАН;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Агентство социологических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маркетинговых исследований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Ipsos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Comcon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оммуникационных Агентств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(АКАР);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«Корпорация «Тактическое ракетное вооружение»;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РКК «Энергия»;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УСЗН г. Королев;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УФМС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Королев;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Пушкино;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дополнительного образования «Учебно-методический образовательный центр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ГКУ социального обслуживания МО «Королевский социально-реабилитационный центр для несовершеннолетних «Забота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="" xmlns:a16="http://schemas.microsoft.com/office/drawing/2014/main" id="{5FE56F07-93F1-3546-BAEE-CEE2441210EE}"/>
              </a:ext>
            </a:extLst>
          </p:cNvPr>
          <p:cNvSpPr txBox="1">
            <a:spLocks/>
          </p:cNvSpPr>
          <p:nvPr/>
        </p:nvSpPr>
        <p:spPr>
          <a:xfrm>
            <a:off x="8176105" y="1884362"/>
            <a:ext cx="3876348" cy="22139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«Социологических исследований» при Администрации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о. Королёв М.О.</a:t>
            </a:r>
          </a:p>
          <a:p>
            <a:pPr>
              <a:lnSpc>
                <a:spcPct val="100000"/>
              </a:lnSpc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— Викулова С.К., кандидат социологических наук, заместитель главы Администрации </a:t>
            </a:r>
            <a:b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Королёв </a:t>
            </a:r>
          </a:p>
        </p:txBody>
      </p:sp>
    </p:spTree>
    <p:extLst>
      <p:ext uri="{BB962C8B-B14F-4D97-AF65-F5344CB8AC3E}">
        <p14:creationId xmlns:p14="http://schemas.microsoft.com/office/powerpoint/2010/main" val="7822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обучения: достижения студентов в межвузовских, конференциях, олимпиадах, конкурсах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EFC8A-B503-E842-BF1B-78C2E2249EA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3"/>
          </p:nvPr>
        </p:nvSpPr>
        <p:spPr>
          <a:xfrm>
            <a:off x="3765759" y="1927671"/>
            <a:ext cx="7845868" cy="37516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Алина Павлова, обучающаяся по направлению подготовки «Социология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заняла первое место, получила золотую медаль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Открытой международной студенческой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Интернет-олимпиаде по социологии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  участвовали  студенты из 46 ВУЗов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 Алина Павлова и Анжелика Козлова,  студентки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гр. СО-16, стали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бронзовыми призёрами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международной студенческой Интернет-олимпиады по социологии. (участвовали  студенты из 43 вузов.)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Демидова Яна Андреевна (гр. СО-16)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ежегодной премии Губернатора Московской области «Наше Подмосковье» 2018.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Благодарные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внуки</a:t>
            </a:r>
          </a:p>
          <a:p>
            <a:pPr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tania_all\МГОТУ аудит январь 2019\IMG_20190125_140824.jpg"/>
          <p:cNvPicPr>
            <a:picLocks noGrp="1" noChangeAspect="1" noChangeArrowheads="1"/>
          </p:cNvPicPr>
          <p:nvPr>
            <p:ph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1" y="1866161"/>
            <a:ext cx="2859881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86E65F6-EFB3-B247-A105-A8EF50D4C729}"/>
              </a:ext>
            </a:extLst>
          </p:cNvPr>
          <p:cNvSpPr/>
          <p:nvPr/>
        </p:nvSpPr>
        <p:spPr>
          <a:xfrm>
            <a:off x="479425" y="5817044"/>
            <a:ext cx="303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(гр. СО-16)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458</Words>
  <Application>Microsoft Office PowerPoint</Application>
  <PresentationFormat>Произвольный</PresentationFormat>
  <Paragraphs>174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Институт проектного менеджмента и инженерного бизнеса   Кафедра гуманитарных  и социальных дисциплин </vt:lpstr>
      <vt:lpstr>Кафедра гуманитарных и социальных дисциплин сегодня </vt:lpstr>
      <vt:lpstr>Кафедра ГСД сегодня:  реализуемые образовательные программы </vt:lpstr>
      <vt:lpstr>Сферы профессиональной деятельности социолога</vt:lpstr>
      <vt:lpstr>Сферы профессиональной деятельности специалиста  по рекламе и связям  с общественностью</vt:lpstr>
      <vt:lpstr>Сферы профессиональной деятельности психолога </vt:lpstr>
      <vt:lpstr>Преимущества обучения</vt:lpstr>
      <vt:lpstr>Качество обучения: базы практик </vt:lpstr>
      <vt:lpstr>Качество обучения: достижения студентов в межвузовских, конференциях, олимпиадах, конкурсах </vt:lpstr>
      <vt:lpstr>Практическая деятельность</vt:lpstr>
      <vt:lpstr>Исследовательская деятельность</vt:lpstr>
      <vt:lpstr>Наши традиции </vt:lpstr>
      <vt:lpstr>Качество обучения: трудоустройство выпускников (направление подготовки «Социология»)</vt:lpstr>
      <vt:lpstr>Качество обучения: трудоустройство выпускников (направление подготовки «Психология»)</vt:lpstr>
      <vt:lpstr>Вступительные испытания</vt:lpstr>
      <vt:lpstr>                 Институт проектного менеджмента и инженерного бизнеса Кафедра гуманитарных  и социальных дисциплин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Тимофеева Виктория Юрьевна</cp:lastModifiedBy>
  <cp:revision>331</cp:revision>
  <dcterms:created xsi:type="dcterms:W3CDTF">2018-03-02T13:43:53Z</dcterms:created>
  <dcterms:modified xsi:type="dcterms:W3CDTF">2023-09-05T08:45:19Z</dcterms:modified>
</cp:coreProperties>
</file>