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01" r:id="rId3"/>
    <p:sldId id="302" r:id="rId4"/>
    <p:sldId id="303" r:id="rId5"/>
    <p:sldId id="304" r:id="rId6"/>
    <p:sldId id="305" r:id="rId7"/>
    <p:sldId id="318" r:id="rId8"/>
    <p:sldId id="312" r:id="rId9"/>
    <p:sldId id="311" r:id="rId10"/>
    <p:sldId id="321" r:id="rId11"/>
    <p:sldId id="308" r:id="rId12"/>
    <p:sldId id="320" r:id="rId13"/>
    <p:sldId id="315" r:id="rId14"/>
    <p:sldId id="309" r:id="rId15"/>
    <p:sldId id="296" r:id="rId16"/>
    <p:sldId id="319" r:id="rId17"/>
    <p:sldId id="310" r:id="rId18"/>
    <p:sldId id="316" r:id="rId19"/>
    <p:sldId id="276" r:id="rId2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 autoAdjust="0"/>
  </p:normalViewPr>
  <p:slideViewPr>
    <p:cSldViewPr>
      <p:cViewPr>
        <p:scale>
          <a:sx n="118" d="100"/>
          <a:sy n="118" d="100"/>
        </p:scale>
        <p:origin x="-143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99807068238224"/>
          <c:y val="4.0447314283252364E-2"/>
          <c:w val="0.54793971055209822"/>
          <c:h val="0.7828498109712093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60A-4C1D-BA0C-24FA9C3B45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60A-4C1D-BA0C-24FA9C3B45DB}"/>
              </c:ext>
            </c:extLst>
          </c:dPt>
          <c:dLbls>
            <c:dLbl>
              <c:idx val="0"/>
              <c:layout>
                <c:manualLayout>
                  <c:x val="1.6579975115509334E-3"/>
                  <c:y val="5.06275827651701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0A-4C1D-BA0C-24FA9C3B45DB}"/>
                </c:ext>
              </c:extLst>
            </c:dLbl>
            <c:dLbl>
              <c:idx val="1"/>
              <c:layout>
                <c:manualLayout>
                  <c:x val="-7.0748975423031626E-3"/>
                  <c:y val="1.22541099849566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0A-4C1D-BA0C-24FA9C3B45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Бюджетное финансирование</c:v>
                </c:pt>
                <c:pt idx="1">
                  <c:v>Полное возмещение затрат обучающимися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0.34</c:v>
                </c:pt>
                <c:pt idx="1">
                  <c:v>0.66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0A-4C1D-BA0C-24FA9C3B4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tx1">
              <a:lumMod val="75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AF2-4777-9048-07A4B4C5362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F49-4D30-8D20-FAE229170872}"/>
              </c:ext>
            </c:extLst>
          </c:dPt>
          <c:dLbls>
            <c:dLbl>
              <c:idx val="0"/>
              <c:layout>
                <c:manualLayout>
                  <c:x val="2.9529199475065615E-3"/>
                  <c:y val="1.503100393700781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F2-4777-9048-07A4B4C5362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49-4D30-8D20-FAE229170872}"/>
                </c:ext>
              </c:extLst>
            </c:dLbl>
            <c:dLbl>
              <c:idx val="2"/>
              <c:layout>
                <c:manualLayout>
                  <c:x val="7.62623031496063E-3"/>
                  <c:y val="-8.67175196850393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F2-4777-9048-07A4B4C536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ln>
                      <a:solidFill>
                        <a:schemeClr val="accent4"/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Бакалавры и специалисты</c:v>
                </c:pt>
                <c:pt idx="1">
                  <c:v>Магистры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0.95</c:v>
                </c:pt>
                <c:pt idx="1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F2-4777-9048-07A4B4C536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ln>
                <a:solidFill>
                  <a:schemeClr val="accent4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n>
            <a:solidFill>
              <a:schemeClr val="accent4"/>
            </a:solidFill>
          </a:ln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33246305966003"/>
          <c:y val="0"/>
          <c:w val="0.55051684072140128"/>
          <c:h val="0.7340224542952017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FCC-4511-B9BF-C1A78E06738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FCC-4511-B9BF-C1A78E067387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FCC-4511-B9BF-C1A78E067387}"/>
              </c:ext>
            </c:extLst>
          </c:dPt>
          <c:dLbls>
            <c:dLbl>
              <c:idx val="0"/>
              <c:layout>
                <c:manualLayout>
                  <c:x val="0.14992732289004926"/>
                  <c:y val="-0.1339756257026845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CC-4511-B9BF-C1A78E067387}"/>
                </c:ext>
              </c:extLst>
            </c:dLbl>
            <c:dLbl>
              <c:idx val="1"/>
              <c:layout>
                <c:manualLayout>
                  <c:x val="-8.243852534903531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CC-4511-B9BF-C1A78E067387}"/>
                </c:ext>
              </c:extLst>
            </c:dLbl>
            <c:dLbl>
              <c:idx val="2"/>
              <c:layout>
                <c:manualLayout>
                  <c:x val="7.62623031496063E-3"/>
                  <c:y val="-8.67175196850393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FCC-4511-B9BF-C1A78E067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ln>
                      <a:solidFill>
                        <a:schemeClr val="accent4"/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Студенты РФ</c:v>
                </c:pt>
                <c:pt idx="1">
                  <c:v>Иностранные студенты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0.91</c:v>
                </c:pt>
                <c:pt idx="1">
                  <c:v>0.09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FCC-4511-B9BF-C1A78E067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8184646150427731E-2"/>
          <c:y val="0.78092816390246866"/>
          <c:w val="0.91181535384957235"/>
          <c:h val="0.215346673326983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ln>
                <a:solidFill>
                  <a:schemeClr val="accent4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n>
            <a:solidFill>
              <a:schemeClr val="accent4"/>
            </a:solidFill>
          </a:ln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204-4B70-B8B8-11681F934852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204-4B70-B8B8-11681F934852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204-4B70-B8B8-11681F934852}"/>
              </c:ext>
            </c:extLst>
          </c:dPt>
          <c:dLbls>
            <c:dLbl>
              <c:idx val="0"/>
              <c:layout>
                <c:manualLayout>
                  <c:x val="-1.057623488097874E-2"/>
                  <c:y val="2.775367845168721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04-4B70-B8B8-11681F934852}"/>
                </c:ext>
              </c:extLst>
            </c:dLbl>
            <c:dLbl>
              <c:idx val="1"/>
              <c:layout>
                <c:manualLayout>
                  <c:x val="-1.0122571768836517E-3"/>
                  <c:y val="-5.24752004256071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04-4B70-B8B8-11681F934852}"/>
                </c:ext>
              </c:extLst>
            </c:dLbl>
            <c:dLbl>
              <c:idx val="2"/>
              <c:layout>
                <c:manualLayout>
                  <c:x val="5.5528168028913119E-3"/>
                  <c:y val="1.212310374755596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204-4B70-B8B8-11681F9348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ln>
                      <a:solidFill>
                        <a:schemeClr val="accent4"/>
                      </a:solidFill>
                    </a:ln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Доктора наук</c:v>
                </c:pt>
                <c:pt idx="1">
                  <c:v>Кандидаты наук</c:v>
                </c:pt>
                <c:pt idx="2">
                  <c:v>Без ученой степени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0.18</c:v>
                </c:pt>
                <c:pt idx="1">
                  <c:v>0.66</c:v>
                </c:pt>
                <c:pt idx="2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04-4B70-B8B8-11681F9348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ln>
                <a:solidFill>
                  <a:schemeClr val="accent4"/>
                </a:solidFill>
              </a:ln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ln>
            <a:solidFill>
              <a:schemeClr val="accent4"/>
            </a:solidFill>
          </a:ln>
          <a:solidFill>
            <a:schemeClr val="accent2">
              <a:lumMod val="75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E4A-4CA8-AA1D-E21135A5C111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E4A-4CA8-AA1D-E21135A5C111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E4A-4CA8-AA1D-E21135A5C111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E4A-4CA8-AA1D-E21135A5C111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E4A-4CA8-AA1D-E21135A5C111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DE4A-4CA8-AA1D-E21135A5C1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КУ</c:v>
                </c:pt>
                <c:pt idx="1">
                  <c:v>КФБУ</c:v>
                </c:pt>
                <c:pt idx="2">
                  <c:v>КГСД</c:v>
                </c:pt>
                <c:pt idx="3">
                  <c:v>КЭ</c:v>
                </c:pt>
                <c:pt idx="4">
                  <c:v>КИЯ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98.6</c:v>
                </c:pt>
                <c:pt idx="1">
                  <c:v>92.8</c:v>
                </c:pt>
                <c:pt idx="2">
                  <c:v>86.8</c:v>
                </c:pt>
                <c:pt idx="3">
                  <c:v>77.5</c:v>
                </c:pt>
                <c:pt idx="4">
                  <c:v>61.1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4A-4CA8-AA1D-E21135A5C1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594944"/>
        <c:axId val="54658944"/>
      </c:barChart>
      <c:catAx>
        <c:axId val="5459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658944"/>
        <c:crosses val="autoZero"/>
        <c:auto val="1"/>
        <c:lblAlgn val="ctr"/>
        <c:lblOffset val="100"/>
        <c:noMultiLvlLbl val="0"/>
      </c:catAx>
      <c:valAx>
        <c:axId val="546589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4594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tx1">
              <a:lumMod val="75000"/>
            </a:schemeClr>
          </a:solidFill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D103F-E767-46C4-A083-D9FFC5E29387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4FA6ADB-F527-4EEE-935A-DA30A35CA6AF}">
      <dgm:prSet phldrT="[Текст]"/>
      <dgm:spPr/>
      <dgm:t>
        <a:bodyPr/>
        <a:lstStyle/>
        <a:p>
          <a:r>
            <a:rPr lang="ru-RU" dirty="0">
              <a:latin typeface="+mn-lt"/>
            </a:rPr>
            <a:t>Проведение профильных олимпиад</a:t>
          </a:r>
        </a:p>
      </dgm:t>
    </dgm:pt>
    <dgm:pt modelId="{36BD4821-477D-460E-B7D0-A1DD67D1AC47}" type="parTrans" cxnId="{80A3E6B1-125B-48AB-B798-DD25245BFC6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8FC29C18-83E4-4956-A78B-360DFFDC1BDA}" type="sibTrans" cxnId="{80A3E6B1-125B-48AB-B798-DD25245BFC6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0151F87-11E5-400B-B007-AE47A4C90260}">
      <dgm:prSet phldrT="[Текст]"/>
      <dgm:spPr/>
      <dgm:t>
        <a:bodyPr/>
        <a:lstStyle/>
        <a:p>
          <a:r>
            <a:rPr lang="ru-RU" dirty="0">
              <a:latin typeface="+mn-lt"/>
            </a:rPr>
            <a:t>Участие и занятие призовых мест во всероссийских олимпиадах и </a:t>
          </a:r>
          <a:r>
            <a:rPr lang="ru-RU" dirty="0">
              <a:latin typeface="+mn-lt"/>
              <a:cs typeface="Times New Roman" panose="02020603050405020304" pitchFamily="18" charset="0"/>
            </a:rPr>
            <a:t>движении </a:t>
          </a:r>
          <a:r>
            <a:rPr lang="ru-RU" dirty="0" err="1">
              <a:latin typeface="+mn-lt"/>
              <a:cs typeface="Times New Roman" panose="02020603050405020304" pitchFamily="18" charset="0"/>
            </a:rPr>
            <a:t>WorldSkills</a:t>
          </a:r>
          <a:endParaRPr lang="ru-RU" dirty="0">
            <a:latin typeface="+mn-lt"/>
          </a:endParaRPr>
        </a:p>
      </dgm:t>
    </dgm:pt>
    <dgm:pt modelId="{D8E54CE6-8E56-46D1-88FE-45626F229606}" type="parTrans" cxnId="{ECF4E4C1-3D80-4C3B-B9BC-FD5FCC23026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8E3AA3C0-8E91-4A20-A26B-2C40C4026F77}" type="sibTrans" cxnId="{ECF4E4C1-3D80-4C3B-B9BC-FD5FCC23026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444127F-5DEB-4EBC-94D2-D596BDFF58A4}">
      <dgm:prSet phldrT="[Текст]"/>
      <dgm:spPr/>
      <dgm:t>
        <a:bodyPr/>
        <a:lstStyle/>
        <a:p>
          <a:r>
            <a:rPr lang="ru-RU" dirty="0">
              <a:latin typeface="+mn-lt"/>
            </a:rPr>
            <a:t>Участие в волонтерском движении</a:t>
          </a:r>
        </a:p>
      </dgm:t>
    </dgm:pt>
    <dgm:pt modelId="{C6562AE2-F917-4B7C-B49B-6313CF039CE5}" type="parTrans" cxnId="{8CE7B8D4-DE40-4032-9425-488C8237185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9BDBC55-8291-4BD6-821F-C118F349A41C}" type="sibTrans" cxnId="{8CE7B8D4-DE40-4032-9425-488C8237185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6F0F26D5-8C2D-44AF-889A-E5F1BD7B0DC8}">
      <dgm:prSet phldrT="[Текст]"/>
      <dgm:spPr/>
      <dgm:t>
        <a:bodyPr/>
        <a:lstStyle/>
        <a:p>
          <a:r>
            <a:rPr lang="ru-RU" b="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Работа Студенческого научного кружка </a:t>
          </a:r>
          <a:endParaRPr lang="ru-RU" dirty="0">
            <a:latin typeface="+mn-lt"/>
          </a:endParaRPr>
        </a:p>
      </dgm:t>
    </dgm:pt>
    <dgm:pt modelId="{5859E818-DE84-4B9D-8FE4-C544D18DADA9}" type="parTrans" cxnId="{B590A2D5-6A1A-4815-A477-3C62D89A9892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E9015893-2A09-4566-8DDB-8035F935D82F}" type="sibTrans" cxnId="{B590A2D5-6A1A-4815-A477-3C62D89A9892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B803BD8A-7582-433D-B6FF-E0872218CB5C}">
      <dgm:prSet phldrT="[Текст]"/>
      <dgm:spPr/>
      <dgm:t>
        <a:bodyPr/>
        <a:lstStyle/>
        <a:p>
          <a:r>
            <a:rPr lang="ru-RU" dirty="0">
              <a:latin typeface="+mn-lt"/>
            </a:rPr>
            <a:t>Активное участие во внеучебных мероприятиях</a:t>
          </a:r>
        </a:p>
      </dgm:t>
    </dgm:pt>
    <dgm:pt modelId="{5B16BACF-4F7E-4DCB-BB69-3146962B9124}" type="parTrans" cxnId="{0939C1EA-83FF-496A-AB96-720AC1FA1575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1F7D061-39B9-44F8-AB0F-960AB5776423}" type="sibTrans" cxnId="{0939C1EA-83FF-496A-AB96-720AC1FA1575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BA8173B-5E90-4A33-90E0-76A5D3A23343}">
      <dgm:prSet/>
      <dgm:spPr/>
      <dgm:t>
        <a:bodyPr/>
        <a:lstStyle/>
        <a:p>
          <a:r>
            <a:rPr lang="ru-RU" b="0" i="0" dirty="0">
              <a:latin typeface="+mn-lt"/>
            </a:rPr>
            <a:t>Общественные наблюдатели за ходом проведения ЕГЭ</a:t>
          </a:r>
          <a:endParaRPr lang="ru-RU" dirty="0">
            <a:latin typeface="+mn-lt"/>
          </a:endParaRPr>
        </a:p>
      </dgm:t>
    </dgm:pt>
    <dgm:pt modelId="{D40D90DC-732F-40B7-AB0D-6E6B4809845D}" type="parTrans" cxnId="{F90CA70A-DE39-4EA5-B824-7653134D718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28539609-7B1A-41E1-9E25-D797DEB6AB46}" type="sibTrans" cxnId="{F90CA70A-DE39-4EA5-B824-7653134D718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FBF54E53-9DEC-4D03-8EAE-D330CFBC7D61}">
      <dgm:prSet/>
      <dgm:spPr/>
      <dgm:t>
        <a:bodyPr/>
        <a:lstStyle/>
        <a:p>
          <a:r>
            <a:rPr lang="ru-RU" b="0" dirty="0"/>
            <a:t>Проведение мастер-классов</a:t>
          </a:r>
        </a:p>
      </dgm:t>
    </dgm:pt>
    <dgm:pt modelId="{170B0EE5-00E5-4D0B-827A-4856A1371F45}" type="parTrans" cxnId="{8DBB7DC9-41F4-44D6-AC90-D6C2135918D6}">
      <dgm:prSet/>
      <dgm:spPr/>
      <dgm:t>
        <a:bodyPr/>
        <a:lstStyle/>
        <a:p>
          <a:endParaRPr lang="ru-RU"/>
        </a:p>
      </dgm:t>
    </dgm:pt>
    <dgm:pt modelId="{EABBA657-F5B9-4DFE-9D01-01E33A30A52B}" type="sibTrans" cxnId="{8DBB7DC9-41F4-44D6-AC90-D6C2135918D6}">
      <dgm:prSet/>
      <dgm:spPr/>
      <dgm:t>
        <a:bodyPr/>
        <a:lstStyle/>
        <a:p>
          <a:endParaRPr lang="ru-RU"/>
        </a:p>
      </dgm:t>
    </dgm:pt>
    <dgm:pt modelId="{01EFB37F-C349-44E3-AABA-52CE2C56C550}">
      <dgm:prSet/>
      <dgm:spPr/>
      <dgm:t>
        <a:bodyPr/>
        <a:lstStyle/>
        <a:p>
          <a:r>
            <a:rPr lang="ru-RU" dirty="0"/>
            <a:t>Участие студентов в научно-практических конференциях</a:t>
          </a:r>
        </a:p>
      </dgm:t>
    </dgm:pt>
    <dgm:pt modelId="{4620E891-696A-43D5-A5B9-A58C043ECD3D}" type="parTrans" cxnId="{9BC7F758-E59F-4085-9190-CEF64A3E63DB}">
      <dgm:prSet/>
      <dgm:spPr/>
      <dgm:t>
        <a:bodyPr/>
        <a:lstStyle/>
        <a:p>
          <a:endParaRPr lang="ru-RU"/>
        </a:p>
      </dgm:t>
    </dgm:pt>
    <dgm:pt modelId="{58851F0D-DFF8-4B53-B016-4B7B97709CC4}" type="sibTrans" cxnId="{9BC7F758-E59F-4085-9190-CEF64A3E63DB}">
      <dgm:prSet/>
      <dgm:spPr/>
      <dgm:t>
        <a:bodyPr/>
        <a:lstStyle/>
        <a:p>
          <a:endParaRPr lang="ru-RU"/>
        </a:p>
      </dgm:t>
    </dgm:pt>
    <dgm:pt modelId="{4AA6AD46-05BF-4142-A194-26949DBA0179}" type="pres">
      <dgm:prSet presAssocID="{331D103F-E767-46C4-A083-D9FFC5E2938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EE6E2C-045C-4156-A414-874315D4779A}" type="pres">
      <dgm:prSet presAssocID="{14FA6ADB-F527-4EEE-935A-DA30A35CA6AF}" presName="node" presStyleLbl="node1" presStyleIdx="0" presStyleCnt="8" custScaleY="134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11788C-2DA4-4043-B20B-53CADB47D313}" type="pres">
      <dgm:prSet presAssocID="{8FC29C18-83E4-4956-A78B-360DFFDC1BDA}" presName="sibTrans" presStyleCnt="0"/>
      <dgm:spPr/>
    </dgm:pt>
    <dgm:pt modelId="{3EE4924F-C0F0-4385-A548-AAC980A15D43}" type="pres">
      <dgm:prSet presAssocID="{70151F87-11E5-400B-B007-AE47A4C90260}" presName="node" presStyleLbl="node1" presStyleIdx="1" presStyleCnt="8" custScaleY="134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016831-B241-4901-9A2C-AB3B48E281B3}" type="pres">
      <dgm:prSet presAssocID="{8E3AA3C0-8E91-4A20-A26B-2C40C4026F77}" presName="sibTrans" presStyleCnt="0"/>
      <dgm:spPr/>
    </dgm:pt>
    <dgm:pt modelId="{31D3F658-482E-44E2-B9FE-0F69CF37CD74}" type="pres">
      <dgm:prSet presAssocID="{5444127F-5DEB-4EBC-94D2-D596BDFF58A4}" presName="node" presStyleLbl="node1" presStyleIdx="2" presStyleCnt="8" custScaleY="134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26C0C3-E7A9-4AE3-AFC7-6C434160A69F}" type="pres">
      <dgm:prSet presAssocID="{99BDBC55-8291-4BD6-821F-C118F349A41C}" presName="sibTrans" presStyleCnt="0"/>
      <dgm:spPr/>
    </dgm:pt>
    <dgm:pt modelId="{26A82D19-2273-4321-BA7E-62B590DDCE71}" type="pres">
      <dgm:prSet presAssocID="{6F0F26D5-8C2D-44AF-889A-E5F1BD7B0DC8}" presName="node" presStyleLbl="node1" presStyleIdx="3" presStyleCnt="8" custScaleY="134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C30A2-C794-445C-A702-B344888A4332}" type="pres">
      <dgm:prSet presAssocID="{E9015893-2A09-4566-8DDB-8035F935D82F}" presName="sibTrans" presStyleCnt="0"/>
      <dgm:spPr/>
    </dgm:pt>
    <dgm:pt modelId="{63C3C337-E8D8-4786-B474-5D64ECBE9C85}" type="pres">
      <dgm:prSet presAssocID="{B803BD8A-7582-433D-B6FF-E0872218CB5C}" presName="node" presStyleLbl="node1" presStyleIdx="4" presStyleCnt="8" custScaleY="134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6A02EF-09BF-4791-AEFF-A669B08C31FD}" type="pres">
      <dgm:prSet presAssocID="{71F7D061-39B9-44F8-AB0F-960AB5776423}" presName="sibTrans" presStyleCnt="0"/>
      <dgm:spPr/>
    </dgm:pt>
    <dgm:pt modelId="{0DBB190D-8082-43AB-9562-EF51E6EC5D62}" type="pres">
      <dgm:prSet presAssocID="{ABA8173B-5E90-4A33-90E0-76A5D3A23343}" presName="node" presStyleLbl="node1" presStyleIdx="5" presStyleCnt="8" custScaleY="134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B4A0BF-18E0-4515-9596-2EAB47F59230}" type="pres">
      <dgm:prSet presAssocID="{28539609-7B1A-41E1-9E25-D797DEB6AB46}" presName="sibTrans" presStyleCnt="0"/>
      <dgm:spPr/>
    </dgm:pt>
    <dgm:pt modelId="{F333FE39-D272-47E6-9723-F5715841A66B}" type="pres">
      <dgm:prSet presAssocID="{FBF54E53-9DEC-4D03-8EAE-D330CFBC7D61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01765A-FA9A-4025-B21D-CAA870F7D151}" type="pres">
      <dgm:prSet presAssocID="{EABBA657-F5B9-4DFE-9D01-01E33A30A52B}" presName="sibTrans" presStyleCnt="0"/>
      <dgm:spPr/>
    </dgm:pt>
    <dgm:pt modelId="{10AEDA7A-0727-4B1C-A236-0A5B082600FE}" type="pres">
      <dgm:prSet presAssocID="{01EFB37F-C349-44E3-AABA-52CE2C56C550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BB7DC9-41F4-44D6-AC90-D6C2135918D6}" srcId="{331D103F-E767-46C4-A083-D9FFC5E29387}" destId="{FBF54E53-9DEC-4D03-8EAE-D330CFBC7D61}" srcOrd="6" destOrd="0" parTransId="{170B0EE5-00E5-4D0B-827A-4856A1371F45}" sibTransId="{EABBA657-F5B9-4DFE-9D01-01E33A30A52B}"/>
    <dgm:cxn modelId="{C0F645DB-D4E9-4B54-9C43-12454ABCAF8A}" type="presOf" srcId="{ABA8173B-5E90-4A33-90E0-76A5D3A23343}" destId="{0DBB190D-8082-43AB-9562-EF51E6EC5D62}" srcOrd="0" destOrd="0" presId="urn:microsoft.com/office/officeart/2005/8/layout/default"/>
    <dgm:cxn modelId="{0939C1EA-83FF-496A-AB96-720AC1FA1575}" srcId="{331D103F-E767-46C4-A083-D9FFC5E29387}" destId="{B803BD8A-7582-433D-B6FF-E0872218CB5C}" srcOrd="4" destOrd="0" parTransId="{5B16BACF-4F7E-4DCB-BB69-3146962B9124}" sibTransId="{71F7D061-39B9-44F8-AB0F-960AB5776423}"/>
    <dgm:cxn modelId="{B590A2D5-6A1A-4815-A477-3C62D89A9892}" srcId="{331D103F-E767-46C4-A083-D9FFC5E29387}" destId="{6F0F26D5-8C2D-44AF-889A-E5F1BD7B0DC8}" srcOrd="3" destOrd="0" parTransId="{5859E818-DE84-4B9D-8FE4-C544D18DADA9}" sibTransId="{E9015893-2A09-4566-8DDB-8035F935D82F}"/>
    <dgm:cxn modelId="{45DC2C72-7AB9-4013-978B-30026230FB85}" type="presOf" srcId="{331D103F-E767-46C4-A083-D9FFC5E29387}" destId="{4AA6AD46-05BF-4142-A194-26949DBA0179}" srcOrd="0" destOrd="0" presId="urn:microsoft.com/office/officeart/2005/8/layout/default"/>
    <dgm:cxn modelId="{9BC7F758-E59F-4085-9190-CEF64A3E63DB}" srcId="{331D103F-E767-46C4-A083-D9FFC5E29387}" destId="{01EFB37F-C349-44E3-AABA-52CE2C56C550}" srcOrd="7" destOrd="0" parTransId="{4620E891-696A-43D5-A5B9-A58C043ECD3D}" sibTransId="{58851F0D-DFF8-4B53-B016-4B7B97709CC4}"/>
    <dgm:cxn modelId="{F90CA70A-DE39-4EA5-B824-7653134D7181}" srcId="{331D103F-E767-46C4-A083-D9FFC5E29387}" destId="{ABA8173B-5E90-4A33-90E0-76A5D3A23343}" srcOrd="5" destOrd="0" parTransId="{D40D90DC-732F-40B7-AB0D-6E6B4809845D}" sibTransId="{28539609-7B1A-41E1-9E25-D797DEB6AB46}"/>
    <dgm:cxn modelId="{BE632CEA-6217-4DB5-BF49-552C31444FE6}" type="presOf" srcId="{B803BD8A-7582-433D-B6FF-E0872218CB5C}" destId="{63C3C337-E8D8-4786-B474-5D64ECBE9C85}" srcOrd="0" destOrd="0" presId="urn:microsoft.com/office/officeart/2005/8/layout/default"/>
    <dgm:cxn modelId="{157BF231-0010-4FD6-A793-39D673FE08B5}" type="presOf" srcId="{01EFB37F-C349-44E3-AABA-52CE2C56C550}" destId="{10AEDA7A-0727-4B1C-A236-0A5B082600FE}" srcOrd="0" destOrd="0" presId="urn:microsoft.com/office/officeart/2005/8/layout/default"/>
    <dgm:cxn modelId="{0B3158DC-DE3F-4867-9FAE-F3199938FFBA}" type="presOf" srcId="{70151F87-11E5-400B-B007-AE47A4C90260}" destId="{3EE4924F-C0F0-4385-A548-AAC980A15D43}" srcOrd="0" destOrd="0" presId="urn:microsoft.com/office/officeart/2005/8/layout/default"/>
    <dgm:cxn modelId="{2CD221F7-6487-4F0D-9691-7B5590AD3A95}" type="presOf" srcId="{14FA6ADB-F527-4EEE-935A-DA30A35CA6AF}" destId="{E9EE6E2C-045C-4156-A414-874315D4779A}" srcOrd="0" destOrd="0" presId="urn:microsoft.com/office/officeart/2005/8/layout/default"/>
    <dgm:cxn modelId="{ECF4E4C1-3D80-4C3B-B9BC-FD5FCC230267}" srcId="{331D103F-E767-46C4-A083-D9FFC5E29387}" destId="{70151F87-11E5-400B-B007-AE47A4C90260}" srcOrd="1" destOrd="0" parTransId="{D8E54CE6-8E56-46D1-88FE-45626F229606}" sibTransId="{8E3AA3C0-8E91-4A20-A26B-2C40C4026F77}"/>
    <dgm:cxn modelId="{4F1AA722-C729-4A33-99F5-2B532D877560}" type="presOf" srcId="{FBF54E53-9DEC-4D03-8EAE-D330CFBC7D61}" destId="{F333FE39-D272-47E6-9723-F5715841A66B}" srcOrd="0" destOrd="0" presId="urn:microsoft.com/office/officeart/2005/8/layout/default"/>
    <dgm:cxn modelId="{80A3E6B1-125B-48AB-B798-DD25245BFC61}" srcId="{331D103F-E767-46C4-A083-D9FFC5E29387}" destId="{14FA6ADB-F527-4EEE-935A-DA30A35CA6AF}" srcOrd="0" destOrd="0" parTransId="{36BD4821-477D-460E-B7D0-A1DD67D1AC47}" sibTransId="{8FC29C18-83E4-4956-A78B-360DFFDC1BDA}"/>
    <dgm:cxn modelId="{8CE7B8D4-DE40-4032-9425-488C8237185C}" srcId="{331D103F-E767-46C4-A083-D9FFC5E29387}" destId="{5444127F-5DEB-4EBC-94D2-D596BDFF58A4}" srcOrd="2" destOrd="0" parTransId="{C6562AE2-F917-4B7C-B49B-6313CF039CE5}" sibTransId="{99BDBC55-8291-4BD6-821F-C118F349A41C}"/>
    <dgm:cxn modelId="{C6F14E54-3184-405D-9F72-FBC48530F7E8}" type="presOf" srcId="{6F0F26D5-8C2D-44AF-889A-E5F1BD7B0DC8}" destId="{26A82D19-2273-4321-BA7E-62B590DDCE71}" srcOrd="0" destOrd="0" presId="urn:microsoft.com/office/officeart/2005/8/layout/default"/>
    <dgm:cxn modelId="{14038E57-B8B4-4511-813D-CDA61E8410AE}" type="presOf" srcId="{5444127F-5DEB-4EBC-94D2-D596BDFF58A4}" destId="{31D3F658-482E-44E2-B9FE-0F69CF37CD74}" srcOrd="0" destOrd="0" presId="urn:microsoft.com/office/officeart/2005/8/layout/default"/>
    <dgm:cxn modelId="{EAB2AEB9-18E8-46DE-8997-0D8242CED7CB}" type="presParOf" srcId="{4AA6AD46-05BF-4142-A194-26949DBA0179}" destId="{E9EE6E2C-045C-4156-A414-874315D4779A}" srcOrd="0" destOrd="0" presId="urn:microsoft.com/office/officeart/2005/8/layout/default"/>
    <dgm:cxn modelId="{EB942A8C-4BEF-4389-B1B9-C840719E0821}" type="presParOf" srcId="{4AA6AD46-05BF-4142-A194-26949DBA0179}" destId="{1A11788C-2DA4-4043-B20B-53CADB47D313}" srcOrd="1" destOrd="0" presId="urn:microsoft.com/office/officeart/2005/8/layout/default"/>
    <dgm:cxn modelId="{88C3163F-1824-4D87-AD1B-75AE94B385A2}" type="presParOf" srcId="{4AA6AD46-05BF-4142-A194-26949DBA0179}" destId="{3EE4924F-C0F0-4385-A548-AAC980A15D43}" srcOrd="2" destOrd="0" presId="urn:microsoft.com/office/officeart/2005/8/layout/default"/>
    <dgm:cxn modelId="{21AFD406-56FA-4D0B-B497-59E6963B7018}" type="presParOf" srcId="{4AA6AD46-05BF-4142-A194-26949DBA0179}" destId="{1C016831-B241-4901-9A2C-AB3B48E281B3}" srcOrd="3" destOrd="0" presId="urn:microsoft.com/office/officeart/2005/8/layout/default"/>
    <dgm:cxn modelId="{9C4393B6-292B-4B1A-B956-34108CABC1B0}" type="presParOf" srcId="{4AA6AD46-05BF-4142-A194-26949DBA0179}" destId="{31D3F658-482E-44E2-B9FE-0F69CF37CD74}" srcOrd="4" destOrd="0" presId="urn:microsoft.com/office/officeart/2005/8/layout/default"/>
    <dgm:cxn modelId="{32F7E2B2-562A-4248-8F4F-997A0432E411}" type="presParOf" srcId="{4AA6AD46-05BF-4142-A194-26949DBA0179}" destId="{0826C0C3-E7A9-4AE3-AFC7-6C434160A69F}" srcOrd="5" destOrd="0" presId="urn:microsoft.com/office/officeart/2005/8/layout/default"/>
    <dgm:cxn modelId="{80409A7E-4F8A-48AA-8BB4-689402F9CE64}" type="presParOf" srcId="{4AA6AD46-05BF-4142-A194-26949DBA0179}" destId="{26A82D19-2273-4321-BA7E-62B590DDCE71}" srcOrd="6" destOrd="0" presId="urn:microsoft.com/office/officeart/2005/8/layout/default"/>
    <dgm:cxn modelId="{3B084CB4-CEF5-45D4-ADCB-7DCFDEDBD064}" type="presParOf" srcId="{4AA6AD46-05BF-4142-A194-26949DBA0179}" destId="{6AAC30A2-C794-445C-A702-B344888A4332}" srcOrd="7" destOrd="0" presId="urn:microsoft.com/office/officeart/2005/8/layout/default"/>
    <dgm:cxn modelId="{2FBDA4BD-818D-4524-9211-60F071D23844}" type="presParOf" srcId="{4AA6AD46-05BF-4142-A194-26949DBA0179}" destId="{63C3C337-E8D8-4786-B474-5D64ECBE9C85}" srcOrd="8" destOrd="0" presId="urn:microsoft.com/office/officeart/2005/8/layout/default"/>
    <dgm:cxn modelId="{E68892C3-032C-42F0-8618-496A51BD5A3C}" type="presParOf" srcId="{4AA6AD46-05BF-4142-A194-26949DBA0179}" destId="{536A02EF-09BF-4791-AEFF-A669B08C31FD}" srcOrd="9" destOrd="0" presId="urn:microsoft.com/office/officeart/2005/8/layout/default"/>
    <dgm:cxn modelId="{49B34CF5-0E6D-4210-AB23-87B2643AF6A1}" type="presParOf" srcId="{4AA6AD46-05BF-4142-A194-26949DBA0179}" destId="{0DBB190D-8082-43AB-9562-EF51E6EC5D62}" srcOrd="10" destOrd="0" presId="urn:microsoft.com/office/officeart/2005/8/layout/default"/>
    <dgm:cxn modelId="{3B894061-D697-4716-9006-4D990287630D}" type="presParOf" srcId="{4AA6AD46-05BF-4142-A194-26949DBA0179}" destId="{56B4A0BF-18E0-4515-9596-2EAB47F59230}" srcOrd="11" destOrd="0" presId="urn:microsoft.com/office/officeart/2005/8/layout/default"/>
    <dgm:cxn modelId="{F4C14178-B575-4828-AD37-71D134872909}" type="presParOf" srcId="{4AA6AD46-05BF-4142-A194-26949DBA0179}" destId="{F333FE39-D272-47E6-9723-F5715841A66B}" srcOrd="12" destOrd="0" presId="urn:microsoft.com/office/officeart/2005/8/layout/default"/>
    <dgm:cxn modelId="{616B31DF-C87D-421F-94DC-239AE7EB3545}" type="presParOf" srcId="{4AA6AD46-05BF-4142-A194-26949DBA0179}" destId="{D601765A-FA9A-4025-B21D-CAA870F7D151}" srcOrd="13" destOrd="0" presId="urn:microsoft.com/office/officeart/2005/8/layout/default"/>
    <dgm:cxn modelId="{3F52090B-9335-4AB7-BA58-551096A69EA3}" type="presParOf" srcId="{4AA6AD46-05BF-4142-A194-26949DBA0179}" destId="{10AEDA7A-0727-4B1C-A236-0A5B082600FE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61D521-8EDB-463B-9B5A-86BD4DB35C14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9250F9A-708C-46B7-BA13-4EA681E31D71}">
      <dgm:prSet phldrT="[Текст]" custT="1"/>
      <dgm:spPr/>
      <dgm:t>
        <a:bodyPr/>
        <a:lstStyle/>
        <a:p>
          <a:r>
            <a:rPr lang="ru-RU" sz="1800" dirty="0">
              <a:latin typeface="+mn-lt"/>
            </a:rPr>
            <a:t>Высокое качество предоставляемых</a:t>
          </a:r>
          <a:r>
            <a:rPr lang="ru-RU" sz="1800" baseline="0" dirty="0">
              <a:latin typeface="+mn-lt"/>
            </a:rPr>
            <a:t> образовательных услуг, в т.ч. в дистанционном формате</a:t>
          </a:r>
          <a:endParaRPr lang="ru-RU" sz="1800" dirty="0"/>
        </a:p>
      </dgm:t>
    </dgm:pt>
    <dgm:pt modelId="{1C4F7BE0-6A9D-4D48-B0F5-B2B95244A8EF}" type="parTrans" cxnId="{A1062C69-EFAE-494A-9253-430474EFFE78}">
      <dgm:prSet/>
      <dgm:spPr/>
      <dgm:t>
        <a:bodyPr/>
        <a:lstStyle/>
        <a:p>
          <a:endParaRPr lang="ru-RU" sz="2400"/>
        </a:p>
      </dgm:t>
    </dgm:pt>
    <dgm:pt modelId="{D9E22181-836C-4ED6-9C92-E6BC75F3B58F}" type="sibTrans" cxnId="{A1062C69-EFAE-494A-9253-430474EFFE78}">
      <dgm:prSet/>
      <dgm:spPr/>
      <dgm:t>
        <a:bodyPr/>
        <a:lstStyle/>
        <a:p>
          <a:endParaRPr lang="ru-RU" sz="2400"/>
        </a:p>
      </dgm:t>
    </dgm:pt>
    <dgm:pt modelId="{DD71B5B6-A0EB-4CCC-B1ED-3E19DA8E0ADA}">
      <dgm:prSet phldrT="[Текст]" custT="1"/>
      <dgm:spPr/>
      <dgm:t>
        <a:bodyPr/>
        <a:lstStyle/>
        <a:p>
          <a:r>
            <a:rPr lang="ru-RU" sz="1800" baseline="0" dirty="0">
              <a:latin typeface="+mn-lt"/>
            </a:rPr>
            <a:t>Высококвалифицированный кадровый потенциал</a:t>
          </a:r>
          <a:endParaRPr lang="ru-RU" sz="1800" dirty="0"/>
        </a:p>
      </dgm:t>
    </dgm:pt>
    <dgm:pt modelId="{91167B99-A6C9-48FD-89D0-B0B6E7F387CC}" type="parTrans" cxnId="{BB2C1023-DA31-4073-B49D-1DDB65FBC002}">
      <dgm:prSet/>
      <dgm:spPr/>
      <dgm:t>
        <a:bodyPr/>
        <a:lstStyle/>
        <a:p>
          <a:endParaRPr lang="ru-RU" sz="2400"/>
        </a:p>
      </dgm:t>
    </dgm:pt>
    <dgm:pt modelId="{66953909-8205-4CAA-A10A-33D138451EF6}" type="sibTrans" cxnId="{BB2C1023-DA31-4073-B49D-1DDB65FBC002}">
      <dgm:prSet/>
      <dgm:spPr/>
      <dgm:t>
        <a:bodyPr/>
        <a:lstStyle/>
        <a:p>
          <a:endParaRPr lang="ru-RU" sz="2400"/>
        </a:p>
      </dgm:t>
    </dgm:pt>
    <dgm:pt modelId="{B6601126-6D28-49F5-83C8-FEEE5FD349B0}">
      <dgm:prSet phldrT="[Текст]" custT="1"/>
      <dgm:spPr/>
      <dgm:t>
        <a:bodyPr/>
        <a:lstStyle/>
        <a:p>
          <a:r>
            <a:rPr lang="ru-RU" sz="1800" baseline="0" dirty="0">
              <a:latin typeface="+mn-lt"/>
            </a:rPr>
            <a:t>Позитивная региональная и общероссийская известность</a:t>
          </a:r>
          <a:endParaRPr lang="ru-RU" sz="1800" dirty="0"/>
        </a:p>
      </dgm:t>
    </dgm:pt>
    <dgm:pt modelId="{46984EC2-5513-44A7-86AB-3EE349E024A3}" type="parTrans" cxnId="{F9179C2E-B148-44CC-9DF6-0D754937325C}">
      <dgm:prSet/>
      <dgm:spPr/>
      <dgm:t>
        <a:bodyPr/>
        <a:lstStyle/>
        <a:p>
          <a:endParaRPr lang="ru-RU" sz="2400"/>
        </a:p>
      </dgm:t>
    </dgm:pt>
    <dgm:pt modelId="{410BC680-94F1-454B-BA67-A1F49E54DEDD}" type="sibTrans" cxnId="{F9179C2E-B148-44CC-9DF6-0D754937325C}">
      <dgm:prSet/>
      <dgm:spPr/>
      <dgm:t>
        <a:bodyPr/>
        <a:lstStyle/>
        <a:p>
          <a:endParaRPr lang="ru-RU" sz="2400"/>
        </a:p>
      </dgm:t>
    </dgm:pt>
    <dgm:pt modelId="{2CC6CEA1-449A-4973-BCA7-0FC18C89AFAF}">
      <dgm:prSet phldrT="[Текст]" custT="1"/>
      <dgm:spPr/>
      <dgm:t>
        <a:bodyPr/>
        <a:lstStyle/>
        <a:p>
          <a:r>
            <a:rPr lang="ru-RU" sz="1800" baseline="0" dirty="0">
              <a:latin typeface="+mn-lt"/>
            </a:rPr>
            <a:t>Выход на международный уровень</a:t>
          </a:r>
          <a:endParaRPr lang="ru-RU" sz="1800" dirty="0"/>
        </a:p>
      </dgm:t>
    </dgm:pt>
    <dgm:pt modelId="{47258BBB-8F34-4D88-B420-BFA1998B7DE6}" type="parTrans" cxnId="{D3D405F4-C36D-4810-81D7-E560052250B9}">
      <dgm:prSet/>
      <dgm:spPr/>
      <dgm:t>
        <a:bodyPr/>
        <a:lstStyle/>
        <a:p>
          <a:endParaRPr lang="ru-RU" sz="2400"/>
        </a:p>
      </dgm:t>
    </dgm:pt>
    <dgm:pt modelId="{C1C31683-226D-48A3-8492-5AD40AC012A8}" type="sibTrans" cxnId="{D3D405F4-C36D-4810-81D7-E560052250B9}">
      <dgm:prSet/>
      <dgm:spPr/>
      <dgm:t>
        <a:bodyPr/>
        <a:lstStyle/>
        <a:p>
          <a:endParaRPr lang="ru-RU" sz="2400"/>
        </a:p>
      </dgm:t>
    </dgm:pt>
    <dgm:pt modelId="{2C4DFA9C-3014-4002-853A-E1B6E25E7171}">
      <dgm:prSet phldrT="[Текст]" custT="1"/>
      <dgm:spPr/>
      <dgm:t>
        <a:bodyPr/>
        <a:lstStyle/>
        <a:p>
          <a:r>
            <a:rPr lang="ru-RU" sz="1800" dirty="0">
              <a:latin typeface="+mn-lt"/>
            </a:rPr>
            <a:t>Высокий уровень публикаций в журналах </a:t>
          </a:r>
          <a:r>
            <a:rPr lang="en-US" sz="1800" dirty="0">
              <a:latin typeface="+mn-lt"/>
            </a:rPr>
            <a:t>Scopus, </a:t>
          </a:r>
          <a:r>
            <a:rPr lang="en-US" sz="1800" dirty="0" err="1">
              <a:latin typeface="+mn-lt"/>
            </a:rPr>
            <a:t>WoS</a:t>
          </a:r>
          <a:r>
            <a:rPr lang="ru-RU" sz="1800" dirty="0">
              <a:latin typeface="+mn-lt"/>
            </a:rPr>
            <a:t>, ВАК</a:t>
          </a:r>
          <a:endParaRPr lang="ru-RU" sz="1800" dirty="0"/>
        </a:p>
      </dgm:t>
    </dgm:pt>
    <dgm:pt modelId="{40220449-2764-4DD9-B227-AF42EB89229A}" type="parTrans" cxnId="{4568A971-55CC-4967-8E40-2C4B63ACACE7}">
      <dgm:prSet/>
      <dgm:spPr/>
      <dgm:t>
        <a:bodyPr/>
        <a:lstStyle/>
        <a:p>
          <a:endParaRPr lang="ru-RU" sz="2400"/>
        </a:p>
      </dgm:t>
    </dgm:pt>
    <dgm:pt modelId="{9EBBCCA1-BEBE-4ACC-933C-086F3D7DCDE0}" type="sibTrans" cxnId="{4568A971-55CC-4967-8E40-2C4B63ACACE7}">
      <dgm:prSet/>
      <dgm:spPr/>
      <dgm:t>
        <a:bodyPr/>
        <a:lstStyle/>
        <a:p>
          <a:endParaRPr lang="ru-RU" sz="2400"/>
        </a:p>
      </dgm:t>
    </dgm:pt>
    <dgm:pt modelId="{6688693D-672F-445F-B864-2EE5556BB3B7}">
      <dgm:prSet custT="1"/>
      <dgm:spPr/>
      <dgm:t>
        <a:bodyPr/>
        <a:lstStyle/>
        <a:p>
          <a:r>
            <a:rPr lang="ru-RU" sz="1800" dirty="0"/>
            <a:t>Программа двойных дипломов</a:t>
          </a:r>
        </a:p>
      </dgm:t>
    </dgm:pt>
    <dgm:pt modelId="{78412FB9-D93A-42E1-A738-2C3D2EF13BC2}" type="parTrans" cxnId="{D6905D98-8BE8-4CF7-BCA1-F6C78B4AE095}">
      <dgm:prSet/>
      <dgm:spPr/>
      <dgm:t>
        <a:bodyPr/>
        <a:lstStyle/>
        <a:p>
          <a:endParaRPr lang="ru-RU" sz="2400"/>
        </a:p>
      </dgm:t>
    </dgm:pt>
    <dgm:pt modelId="{9DF8438D-B4D3-42D6-9AF2-C8B153DB4144}" type="sibTrans" cxnId="{D6905D98-8BE8-4CF7-BCA1-F6C78B4AE095}">
      <dgm:prSet/>
      <dgm:spPr/>
      <dgm:t>
        <a:bodyPr/>
        <a:lstStyle/>
        <a:p>
          <a:endParaRPr lang="ru-RU" sz="2400"/>
        </a:p>
      </dgm:t>
    </dgm:pt>
    <dgm:pt modelId="{A207C92C-D520-4106-B137-C7FB1D84CE1B}">
      <dgm:prSet custT="1"/>
      <dgm:spPr/>
      <dgm:t>
        <a:bodyPr/>
        <a:lstStyle/>
        <a:p>
          <a:r>
            <a:rPr lang="ru-RU" sz="1800" baseline="0">
              <a:latin typeface="+mn-lt"/>
            </a:rPr>
            <a:t>Программа «Переводчик в сфере профессиональной коммуникации»</a:t>
          </a:r>
          <a:endParaRPr lang="ru-RU" sz="1800" dirty="0">
            <a:latin typeface="+mn-lt"/>
          </a:endParaRPr>
        </a:p>
      </dgm:t>
    </dgm:pt>
    <dgm:pt modelId="{751EE6EF-F548-4731-A24F-AEE3B186582E}" type="parTrans" cxnId="{CA9EBED9-33FC-429E-B8BC-DEB583F53879}">
      <dgm:prSet/>
      <dgm:spPr/>
      <dgm:t>
        <a:bodyPr/>
        <a:lstStyle/>
        <a:p>
          <a:endParaRPr lang="ru-RU" sz="2400"/>
        </a:p>
      </dgm:t>
    </dgm:pt>
    <dgm:pt modelId="{CE06D2CC-A1E5-4308-8464-1C842598722A}" type="sibTrans" cxnId="{CA9EBED9-33FC-429E-B8BC-DEB583F53879}">
      <dgm:prSet/>
      <dgm:spPr/>
      <dgm:t>
        <a:bodyPr/>
        <a:lstStyle/>
        <a:p>
          <a:endParaRPr lang="ru-RU" sz="2400"/>
        </a:p>
      </dgm:t>
    </dgm:pt>
    <dgm:pt modelId="{912F506D-442B-487E-B268-B71DD8FE9CF6}" type="pres">
      <dgm:prSet presAssocID="{3961D521-8EDB-463B-9B5A-86BD4DB35C1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89697C-FC33-406F-B3E6-2242480A6E7D}" type="pres">
      <dgm:prSet presAssocID="{89250F9A-708C-46B7-BA13-4EA681E31D7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1BB8C-59F5-4F41-828C-33A1F1DC0BB5}" type="pres">
      <dgm:prSet presAssocID="{D9E22181-836C-4ED6-9C92-E6BC75F3B58F}" presName="sibTrans" presStyleCnt="0"/>
      <dgm:spPr/>
    </dgm:pt>
    <dgm:pt modelId="{9D9DC9C7-BAD0-4214-81C1-C4735704A88C}" type="pres">
      <dgm:prSet presAssocID="{DD71B5B6-A0EB-4CCC-B1ED-3E19DA8E0AD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73AC7-8128-46C7-95B5-F651091222F8}" type="pres">
      <dgm:prSet presAssocID="{66953909-8205-4CAA-A10A-33D138451EF6}" presName="sibTrans" presStyleCnt="0"/>
      <dgm:spPr/>
    </dgm:pt>
    <dgm:pt modelId="{1D761289-0758-4DDC-88A9-CD589F7BACA4}" type="pres">
      <dgm:prSet presAssocID="{B6601126-6D28-49F5-83C8-FEEE5FD349B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32A93-A168-48DC-9A1A-848703F77595}" type="pres">
      <dgm:prSet presAssocID="{410BC680-94F1-454B-BA67-A1F49E54DEDD}" presName="sibTrans" presStyleCnt="0"/>
      <dgm:spPr/>
    </dgm:pt>
    <dgm:pt modelId="{4D36AA01-180D-43E1-93CE-DAB27DC4B673}" type="pres">
      <dgm:prSet presAssocID="{2CC6CEA1-449A-4973-BCA7-0FC18C89AFA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8A67EF-E0A3-41C5-A3F5-09C547330BED}" type="pres">
      <dgm:prSet presAssocID="{C1C31683-226D-48A3-8492-5AD40AC012A8}" presName="sibTrans" presStyleCnt="0"/>
      <dgm:spPr/>
    </dgm:pt>
    <dgm:pt modelId="{504345A7-773C-48AF-ABFB-C12E447BCC77}" type="pres">
      <dgm:prSet presAssocID="{2C4DFA9C-3014-4002-853A-E1B6E25E717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D2A98-95A5-41DA-B596-D9A8AD2D7BFF}" type="pres">
      <dgm:prSet presAssocID="{9EBBCCA1-BEBE-4ACC-933C-086F3D7DCDE0}" presName="sibTrans" presStyleCnt="0"/>
      <dgm:spPr/>
    </dgm:pt>
    <dgm:pt modelId="{DF746330-8A48-46D0-956C-4CC9713B7B73}" type="pres">
      <dgm:prSet presAssocID="{6688693D-672F-445F-B864-2EE5556BB3B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A57A7-310F-446A-BF59-6D771BE976A9}" type="pres">
      <dgm:prSet presAssocID="{9DF8438D-B4D3-42D6-9AF2-C8B153DB4144}" presName="sibTrans" presStyleCnt="0"/>
      <dgm:spPr/>
    </dgm:pt>
    <dgm:pt modelId="{C5573E55-A448-4E80-A8E2-DE273D347C60}" type="pres">
      <dgm:prSet presAssocID="{A207C92C-D520-4106-B137-C7FB1D84CE1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2C1023-DA31-4073-B49D-1DDB65FBC002}" srcId="{3961D521-8EDB-463B-9B5A-86BD4DB35C14}" destId="{DD71B5B6-A0EB-4CCC-B1ED-3E19DA8E0ADA}" srcOrd="1" destOrd="0" parTransId="{91167B99-A6C9-48FD-89D0-B0B6E7F387CC}" sibTransId="{66953909-8205-4CAA-A10A-33D138451EF6}"/>
    <dgm:cxn modelId="{A1062C69-EFAE-494A-9253-430474EFFE78}" srcId="{3961D521-8EDB-463B-9B5A-86BD4DB35C14}" destId="{89250F9A-708C-46B7-BA13-4EA681E31D71}" srcOrd="0" destOrd="0" parTransId="{1C4F7BE0-6A9D-4D48-B0F5-B2B95244A8EF}" sibTransId="{D9E22181-836C-4ED6-9C92-E6BC75F3B58F}"/>
    <dgm:cxn modelId="{E7FC6027-BEA1-49D8-9FBD-0F797BC04C50}" type="presOf" srcId="{89250F9A-708C-46B7-BA13-4EA681E31D71}" destId="{1389697C-FC33-406F-B3E6-2242480A6E7D}" srcOrd="0" destOrd="0" presId="urn:microsoft.com/office/officeart/2005/8/layout/default"/>
    <dgm:cxn modelId="{4568A971-55CC-4967-8E40-2C4B63ACACE7}" srcId="{3961D521-8EDB-463B-9B5A-86BD4DB35C14}" destId="{2C4DFA9C-3014-4002-853A-E1B6E25E7171}" srcOrd="4" destOrd="0" parTransId="{40220449-2764-4DD9-B227-AF42EB89229A}" sibTransId="{9EBBCCA1-BEBE-4ACC-933C-086F3D7DCDE0}"/>
    <dgm:cxn modelId="{0E3A9DCE-7D0B-48FE-A17D-474E03D6FAAF}" type="presOf" srcId="{A207C92C-D520-4106-B137-C7FB1D84CE1B}" destId="{C5573E55-A448-4E80-A8E2-DE273D347C60}" srcOrd="0" destOrd="0" presId="urn:microsoft.com/office/officeart/2005/8/layout/default"/>
    <dgm:cxn modelId="{88B9AA70-270F-44C2-AD2D-A52EBD3F0CD3}" type="presOf" srcId="{2C4DFA9C-3014-4002-853A-E1B6E25E7171}" destId="{504345A7-773C-48AF-ABFB-C12E447BCC77}" srcOrd="0" destOrd="0" presId="urn:microsoft.com/office/officeart/2005/8/layout/default"/>
    <dgm:cxn modelId="{6A005DDD-CE5B-4AAC-BA9C-DB97CF43AD2E}" type="presOf" srcId="{3961D521-8EDB-463B-9B5A-86BD4DB35C14}" destId="{912F506D-442B-487E-B268-B71DD8FE9CF6}" srcOrd="0" destOrd="0" presId="urn:microsoft.com/office/officeart/2005/8/layout/default"/>
    <dgm:cxn modelId="{762BF9A5-17AF-4407-B1BF-A0BBD06D13FE}" type="presOf" srcId="{2CC6CEA1-449A-4973-BCA7-0FC18C89AFAF}" destId="{4D36AA01-180D-43E1-93CE-DAB27DC4B673}" srcOrd="0" destOrd="0" presId="urn:microsoft.com/office/officeart/2005/8/layout/default"/>
    <dgm:cxn modelId="{D3D405F4-C36D-4810-81D7-E560052250B9}" srcId="{3961D521-8EDB-463B-9B5A-86BD4DB35C14}" destId="{2CC6CEA1-449A-4973-BCA7-0FC18C89AFAF}" srcOrd="3" destOrd="0" parTransId="{47258BBB-8F34-4D88-B420-BFA1998B7DE6}" sibTransId="{C1C31683-226D-48A3-8492-5AD40AC012A8}"/>
    <dgm:cxn modelId="{5E1B77EC-9461-4A11-B328-47DE8CC1C584}" type="presOf" srcId="{6688693D-672F-445F-B864-2EE5556BB3B7}" destId="{DF746330-8A48-46D0-956C-4CC9713B7B73}" srcOrd="0" destOrd="0" presId="urn:microsoft.com/office/officeart/2005/8/layout/default"/>
    <dgm:cxn modelId="{F9179C2E-B148-44CC-9DF6-0D754937325C}" srcId="{3961D521-8EDB-463B-9B5A-86BD4DB35C14}" destId="{B6601126-6D28-49F5-83C8-FEEE5FD349B0}" srcOrd="2" destOrd="0" parTransId="{46984EC2-5513-44A7-86AB-3EE349E024A3}" sibTransId="{410BC680-94F1-454B-BA67-A1F49E54DEDD}"/>
    <dgm:cxn modelId="{61308F91-6D72-4797-91E7-D833B7735CD0}" type="presOf" srcId="{DD71B5B6-A0EB-4CCC-B1ED-3E19DA8E0ADA}" destId="{9D9DC9C7-BAD0-4214-81C1-C4735704A88C}" srcOrd="0" destOrd="0" presId="urn:microsoft.com/office/officeart/2005/8/layout/default"/>
    <dgm:cxn modelId="{D6905D98-8BE8-4CF7-BCA1-F6C78B4AE095}" srcId="{3961D521-8EDB-463B-9B5A-86BD4DB35C14}" destId="{6688693D-672F-445F-B864-2EE5556BB3B7}" srcOrd="5" destOrd="0" parTransId="{78412FB9-D93A-42E1-A738-2C3D2EF13BC2}" sibTransId="{9DF8438D-B4D3-42D6-9AF2-C8B153DB4144}"/>
    <dgm:cxn modelId="{3EFF1F3C-1A50-4859-A8B0-11453F474C09}" type="presOf" srcId="{B6601126-6D28-49F5-83C8-FEEE5FD349B0}" destId="{1D761289-0758-4DDC-88A9-CD589F7BACA4}" srcOrd="0" destOrd="0" presId="urn:microsoft.com/office/officeart/2005/8/layout/default"/>
    <dgm:cxn modelId="{CA9EBED9-33FC-429E-B8BC-DEB583F53879}" srcId="{3961D521-8EDB-463B-9B5A-86BD4DB35C14}" destId="{A207C92C-D520-4106-B137-C7FB1D84CE1B}" srcOrd="6" destOrd="0" parTransId="{751EE6EF-F548-4731-A24F-AEE3B186582E}" sibTransId="{CE06D2CC-A1E5-4308-8464-1C842598722A}"/>
    <dgm:cxn modelId="{70FAC6F2-FA25-483D-AE32-D743A9F70A93}" type="presParOf" srcId="{912F506D-442B-487E-B268-B71DD8FE9CF6}" destId="{1389697C-FC33-406F-B3E6-2242480A6E7D}" srcOrd="0" destOrd="0" presId="urn:microsoft.com/office/officeart/2005/8/layout/default"/>
    <dgm:cxn modelId="{CD79B8F1-3D90-45CA-9566-90363016C4E3}" type="presParOf" srcId="{912F506D-442B-487E-B268-B71DD8FE9CF6}" destId="{9A91BB8C-59F5-4F41-828C-33A1F1DC0BB5}" srcOrd="1" destOrd="0" presId="urn:microsoft.com/office/officeart/2005/8/layout/default"/>
    <dgm:cxn modelId="{1C3893A3-0F81-4F79-8CFD-2BCE01617870}" type="presParOf" srcId="{912F506D-442B-487E-B268-B71DD8FE9CF6}" destId="{9D9DC9C7-BAD0-4214-81C1-C4735704A88C}" srcOrd="2" destOrd="0" presId="urn:microsoft.com/office/officeart/2005/8/layout/default"/>
    <dgm:cxn modelId="{3D89EDD1-964F-4932-BEDB-410D20E25D43}" type="presParOf" srcId="{912F506D-442B-487E-B268-B71DD8FE9CF6}" destId="{4DE73AC7-8128-46C7-95B5-F651091222F8}" srcOrd="3" destOrd="0" presId="urn:microsoft.com/office/officeart/2005/8/layout/default"/>
    <dgm:cxn modelId="{8A36C6BC-81A2-4519-9727-5B24512A039C}" type="presParOf" srcId="{912F506D-442B-487E-B268-B71DD8FE9CF6}" destId="{1D761289-0758-4DDC-88A9-CD589F7BACA4}" srcOrd="4" destOrd="0" presId="urn:microsoft.com/office/officeart/2005/8/layout/default"/>
    <dgm:cxn modelId="{22C30F6D-F755-4F47-B7F7-A55188F086F2}" type="presParOf" srcId="{912F506D-442B-487E-B268-B71DD8FE9CF6}" destId="{47332A93-A168-48DC-9A1A-848703F77595}" srcOrd="5" destOrd="0" presId="urn:microsoft.com/office/officeart/2005/8/layout/default"/>
    <dgm:cxn modelId="{6AC80401-3688-45E9-BF0B-AAA67BD6FC47}" type="presParOf" srcId="{912F506D-442B-487E-B268-B71DD8FE9CF6}" destId="{4D36AA01-180D-43E1-93CE-DAB27DC4B673}" srcOrd="6" destOrd="0" presId="urn:microsoft.com/office/officeart/2005/8/layout/default"/>
    <dgm:cxn modelId="{5083A856-3FAB-4377-91BB-8B947C767C46}" type="presParOf" srcId="{912F506D-442B-487E-B268-B71DD8FE9CF6}" destId="{A48A67EF-E0A3-41C5-A3F5-09C547330BED}" srcOrd="7" destOrd="0" presId="urn:microsoft.com/office/officeart/2005/8/layout/default"/>
    <dgm:cxn modelId="{F4323E92-4BB1-4E22-81D7-0B9C8216806E}" type="presParOf" srcId="{912F506D-442B-487E-B268-B71DD8FE9CF6}" destId="{504345A7-773C-48AF-ABFB-C12E447BCC77}" srcOrd="8" destOrd="0" presId="urn:microsoft.com/office/officeart/2005/8/layout/default"/>
    <dgm:cxn modelId="{C06E0560-EF35-4E95-BFB7-4DEE0E88A41C}" type="presParOf" srcId="{912F506D-442B-487E-B268-B71DD8FE9CF6}" destId="{187D2A98-95A5-41DA-B596-D9A8AD2D7BFF}" srcOrd="9" destOrd="0" presId="urn:microsoft.com/office/officeart/2005/8/layout/default"/>
    <dgm:cxn modelId="{B892ED23-2E6C-4201-A906-CAAA4BFF1D0A}" type="presParOf" srcId="{912F506D-442B-487E-B268-B71DD8FE9CF6}" destId="{DF746330-8A48-46D0-956C-4CC9713B7B73}" srcOrd="10" destOrd="0" presId="urn:microsoft.com/office/officeart/2005/8/layout/default"/>
    <dgm:cxn modelId="{68B616F0-12F0-4B96-A8C5-CFCB2E8F23F9}" type="presParOf" srcId="{912F506D-442B-487E-B268-B71DD8FE9CF6}" destId="{B97A57A7-310F-446A-BF59-6D771BE976A9}" srcOrd="11" destOrd="0" presId="urn:microsoft.com/office/officeart/2005/8/layout/default"/>
    <dgm:cxn modelId="{37E529E9-607A-4780-A75A-3E12C3F648DF}" type="presParOf" srcId="{912F506D-442B-487E-B268-B71DD8FE9CF6}" destId="{C5573E55-A448-4E80-A8E2-DE273D347C60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8A5255-979A-47BC-8076-CBC0E58B17EF}" type="doc">
      <dgm:prSet loTypeId="urn:microsoft.com/office/officeart/2005/8/layout/lProcess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FD54D35-9355-4DB1-B4F5-3082146B3BE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4400" dirty="0"/>
        </a:p>
      </dgm:t>
    </dgm:pt>
    <dgm:pt modelId="{6892BF4B-4043-4D47-AECC-0FE3C7A882AB}" type="parTrans" cxnId="{5445C10C-A8A3-4ACD-A2B7-F6D7F9DD38AD}">
      <dgm:prSet/>
      <dgm:spPr/>
      <dgm:t>
        <a:bodyPr/>
        <a:lstStyle/>
        <a:p>
          <a:endParaRPr lang="ru-RU"/>
        </a:p>
      </dgm:t>
    </dgm:pt>
    <dgm:pt modelId="{7C5E1DFB-24B8-4DB7-8900-41096C5FD1DB}" type="sibTrans" cxnId="{5445C10C-A8A3-4ACD-A2B7-F6D7F9DD38AD}">
      <dgm:prSet/>
      <dgm:spPr/>
      <dgm:t>
        <a:bodyPr/>
        <a:lstStyle/>
        <a:p>
          <a:endParaRPr lang="ru-RU"/>
        </a:p>
      </dgm:t>
    </dgm:pt>
    <dgm:pt modelId="{4F31DC58-F768-434C-9654-0B060AC78109}">
      <dgm:prSet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r>
            <a:rPr lang="ru-RU" sz="1800" b="0" dirty="0"/>
            <a:t>Недостаточное количество бюджетных мест</a:t>
          </a:r>
        </a:p>
      </dgm:t>
    </dgm:pt>
    <dgm:pt modelId="{656B5760-A911-45DC-BF68-7EF1F2418F2B}" type="parTrans" cxnId="{84290E07-E8F5-4EF4-9995-2689703D89B4}">
      <dgm:prSet/>
      <dgm:spPr/>
      <dgm:t>
        <a:bodyPr/>
        <a:lstStyle/>
        <a:p>
          <a:endParaRPr lang="ru-RU"/>
        </a:p>
      </dgm:t>
    </dgm:pt>
    <dgm:pt modelId="{3A980FE8-BF0C-499F-A03C-12D88A16DF69}" type="sibTrans" cxnId="{84290E07-E8F5-4EF4-9995-2689703D89B4}">
      <dgm:prSet/>
      <dgm:spPr/>
      <dgm:t>
        <a:bodyPr/>
        <a:lstStyle/>
        <a:p>
          <a:endParaRPr lang="ru-RU"/>
        </a:p>
      </dgm:t>
    </dgm:pt>
    <dgm:pt modelId="{B18C4CD8-1EE1-45BD-B67D-597EF1F072D8}" type="pres">
      <dgm:prSet presAssocID="{3B8A5255-979A-47BC-8076-CBC0E58B17E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060526-F174-4F22-A16C-4A116C065E84}" type="pres">
      <dgm:prSet presAssocID="{DFD54D35-9355-4DB1-B4F5-3082146B3BE7}" presName="compNode" presStyleCnt="0"/>
      <dgm:spPr/>
    </dgm:pt>
    <dgm:pt modelId="{AC13AE1F-D4BC-47CC-867D-7265670FB96D}" type="pres">
      <dgm:prSet presAssocID="{DFD54D35-9355-4DB1-B4F5-3082146B3BE7}" presName="aNode" presStyleLbl="bgShp" presStyleIdx="0" presStyleCnt="1" custLinFactNeighborY="1389"/>
      <dgm:spPr/>
      <dgm:t>
        <a:bodyPr/>
        <a:lstStyle/>
        <a:p>
          <a:endParaRPr lang="ru-RU"/>
        </a:p>
      </dgm:t>
    </dgm:pt>
    <dgm:pt modelId="{9A2523B2-08DA-4CE7-A893-B581DE270FB3}" type="pres">
      <dgm:prSet presAssocID="{DFD54D35-9355-4DB1-B4F5-3082146B3BE7}" presName="textNode" presStyleLbl="bgShp" presStyleIdx="0" presStyleCnt="1"/>
      <dgm:spPr/>
      <dgm:t>
        <a:bodyPr/>
        <a:lstStyle/>
        <a:p>
          <a:endParaRPr lang="ru-RU"/>
        </a:p>
      </dgm:t>
    </dgm:pt>
    <dgm:pt modelId="{E4CD2B7E-3B89-44D4-9A0D-D344487B789C}" type="pres">
      <dgm:prSet presAssocID="{DFD54D35-9355-4DB1-B4F5-3082146B3BE7}" presName="compChildNode" presStyleCnt="0"/>
      <dgm:spPr/>
    </dgm:pt>
    <dgm:pt modelId="{63A2ACC5-6802-4ABB-BB14-EE1FDD28C893}" type="pres">
      <dgm:prSet presAssocID="{DFD54D35-9355-4DB1-B4F5-3082146B3BE7}" presName="theInnerList" presStyleCnt="0"/>
      <dgm:spPr/>
    </dgm:pt>
    <dgm:pt modelId="{04BC8AEA-D982-465A-932B-575245BA45A8}" type="pres">
      <dgm:prSet presAssocID="{4F31DC58-F768-434C-9654-0B060AC78109}" presName="childNode" presStyleLbl="node1" presStyleIdx="0" presStyleCnt="1" custScaleX="116885" custScaleY="2000000" custLinFactY="-200000" custLinFactNeighborX="596" custLinFactNeighborY="-210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290E07-E8F5-4EF4-9995-2689703D89B4}" srcId="{DFD54D35-9355-4DB1-B4F5-3082146B3BE7}" destId="{4F31DC58-F768-434C-9654-0B060AC78109}" srcOrd="0" destOrd="0" parTransId="{656B5760-A911-45DC-BF68-7EF1F2418F2B}" sibTransId="{3A980FE8-BF0C-499F-A03C-12D88A16DF69}"/>
    <dgm:cxn modelId="{FDEAAC37-17F5-487A-9277-32E68C405470}" type="presOf" srcId="{DFD54D35-9355-4DB1-B4F5-3082146B3BE7}" destId="{9A2523B2-08DA-4CE7-A893-B581DE270FB3}" srcOrd="1" destOrd="0" presId="urn:microsoft.com/office/officeart/2005/8/layout/lProcess2"/>
    <dgm:cxn modelId="{66EBC4D5-173C-46E6-AFE0-323EC5969993}" type="presOf" srcId="{3B8A5255-979A-47BC-8076-CBC0E58B17EF}" destId="{B18C4CD8-1EE1-45BD-B67D-597EF1F072D8}" srcOrd="0" destOrd="0" presId="urn:microsoft.com/office/officeart/2005/8/layout/lProcess2"/>
    <dgm:cxn modelId="{5445C10C-A8A3-4ACD-A2B7-F6D7F9DD38AD}" srcId="{3B8A5255-979A-47BC-8076-CBC0E58B17EF}" destId="{DFD54D35-9355-4DB1-B4F5-3082146B3BE7}" srcOrd="0" destOrd="0" parTransId="{6892BF4B-4043-4D47-AECC-0FE3C7A882AB}" sibTransId="{7C5E1DFB-24B8-4DB7-8900-41096C5FD1DB}"/>
    <dgm:cxn modelId="{1EEFB0BC-A8C3-482A-820C-9E180747D983}" type="presOf" srcId="{DFD54D35-9355-4DB1-B4F5-3082146B3BE7}" destId="{AC13AE1F-D4BC-47CC-867D-7265670FB96D}" srcOrd="0" destOrd="0" presId="urn:microsoft.com/office/officeart/2005/8/layout/lProcess2"/>
    <dgm:cxn modelId="{429CF69B-FCFD-4039-B472-DCC1D47B9F18}" type="presOf" srcId="{4F31DC58-F768-434C-9654-0B060AC78109}" destId="{04BC8AEA-D982-465A-932B-575245BA45A8}" srcOrd="0" destOrd="0" presId="urn:microsoft.com/office/officeart/2005/8/layout/lProcess2"/>
    <dgm:cxn modelId="{ADBCFB8C-7B37-451A-AF98-95BB375FEB8D}" type="presParOf" srcId="{B18C4CD8-1EE1-45BD-B67D-597EF1F072D8}" destId="{7D060526-F174-4F22-A16C-4A116C065E84}" srcOrd="0" destOrd="0" presId="urn:microsoft.com/office/officeart/2005/8/layout/lProcess2"/>
    <dgm:cxn modelId="{27123A57-7C30-4DDC-B285-EFF50953E0FE}" type="presParOf" srcId="{7D060526-F174-4F22-A16C-4A116C065E84}" destId="{AC13AE1F-D4BC-47CC-867D-7265670FB96D}" srcOrd="0" destOrd="0" presId="urn:microsoft.com/office/officeart/2005/8/layout/lProcess2"/>
    <dgm:cxn modelId="{8295AFCB-DCF5-4341-8476-DDA15593242B}" type="presParOf" srcId="{7D060526-F174-4F22-A16C-4A116C065E84}" destId="{9A2523B2-08DA-4CE7-A893-B581DE270FB3}" srcOrd="1" destOrd="0" presId="urn:microsoft.com/office/officeart/2005/8/layout/lProcess2"/>
    <dgm:cxn modelId="{2D4A7477-29D1-43C8-9B88-1422939139A7}" type="presParOf" srcId="{7D060526-F174-4F22-A16C-4A116C065E84}" destId="{E4CD2B7E-3B89-44D4-9A0D-D344487B789C}" srcOrd="2" destOrd="0" presId="urn:microsoft.com/office/officeart/2005/8/layout/lProcess2"/>
    <dgm:cxn modelId="{86C7642C-E54B-4756-9FD3-AA6925FD0BC3}" type="presParOf" srcId="{E4CD2B7E-3B89-44D4-9A0D-D344487B789C}" destId="{63A2ACC5-6802-4ABB-BB14-EE1FDD28C893}" srcOrd="0" destOrd="0" presId="urn:microsoft.com/office/officeart/2005/8/layout/lProcess2"/>
    <dgm:cxn modelId="{1FB61152-E87E-4B15-AF08-79BAA518E94C}" type="presParOf" srcId="{63A2ACC5-6802-4ABB-BB14-EE1FDD28C893}" destId="{04BC8AEA-D982-465A-932B-575245BA45A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E6E2C-045C-4156-A414-874315D4779A}">
      <dsp:nvSpPr>
        <dsp:cNvPr id="0" name=""/>
        <dsp:cNvSpPr/>
      </dsp:nvSpPr>
      <dsp:spPr>
        <a:xfrm>
          <a:off x="1007351" y="1970"/>
          <a:ext cx="2149305" cy="17405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+mn-lt"/>
            </a:rPr>
            <a:t>Проведение профильных олимпиад</a:t>
          </a:r>
        </a:p>
      </dsp:txBody>
      <dsp:txXfrm>
        <a:off x="1007351" y="1970"/>
        <a:ext cx="2149305" cy="1740589"/>
      </dsp:txXfrm>
    </dsp:sp>
    <dsp:sp modelId="{3EE4924F-C0F0-4385-A548-AAC980A15D43}">
      <dsp:nvSpPr>
        <dsp:cNvPr id="0" name=""/>
        <dsp:cNvSpPr/>
      </dsp:nvSpPr>
      <dsp:spPr>
        <a:xfrm>
          <a:off x="3371587" y="1970"/>
          <a:ext cx="2149305" cy="1740589"/>
        </a:xfrm>
        <a:prstGeom prst="rect">
          <a:avLst/>
        </a:prstGeom>
        <a:gradFill rotWithShape="0">
          <a:gsLst>
            <a:gs pos="0">
              <a:schemeClr val="accent2">
                <a:hueOff val="-1763788"/>
                <a:satOff val="-7986"/>
                <a:lumOff val="711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763788"/>
                <a:satOff val="-7986"/>
                <a:lumOff val="71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763788"/>
                <a:satOff val="-7986"/>
                <a:lumOff val="711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+mn-lt"/>
            </a:rPr>
            <a:t>Участие и занятие призовых мест во всероссийских олимпиадах и </a:t>
          </a:r>
          <a:r>
            <a:rPr lang="ru-RU" sz="1600" kern="1200" dirty="0">
              <a:latin typeface="+mn-lt"/>
              <a:cs typeface="Times New Roman" panose="02020603050405020304" pitchFamily="18" charset="0"/>
            </a:rPr>
            <a:t>движении </a:t>
          </a:r>
          <a:r>
            <a:rPr lang="ru-RU" sz="1600" kern="1200" dirty="0" err="1">
              <a:latin typeface="+mn-lt"/>
              <a:cs typeface="Times New Roman" panose="02020603050405020304" pitchFamily="18" charset="0"/>
            </a:rPr>
            <a:t>WorldSkills</a:t>
          </a:r>
          <a:endParaRPr lang="ru-RU" sz="1600" kern="1200" dirty="0">
            <a:latin typeface="+mn-lt"/>
          </a:endParaRPr>
        </a:p>
      </dsp:txBody>
      <dsp:txXfrm>
        <a:off x="3371587" y="1970"/>
        <a:ext cx="2149305" cy="1740589"/>
      </dsp:txXfrm>
    </dsp:sp>
    <dsp:sp modelId="{31D3F658-482E-44E2-B9FE-0F69CF37CD74}">
      <dsp:nvSpPr>
        <dsp:cNvPr id="0" name=""/>
        <dsp:cNvSpPr/>
      </dsp:nvSpPr>
      <dsp:spPr>
        <a:xfrm>
          <a:off x="5735823" y="1970"/>
          <a:ext cx="2149305" cy="1740589"/>
        </a:xfrm>
        <a:prstGeom prst="rect">
          <a:avLst/>
        </a:prstGeom>
        <a:gradFill rotWithShape="0">
          <a:gsLst>
            <a:gs pos="0">
              <a:schemeClr val="accent2">
                <a:hueOff val="-3527577"/>
                <a:satOff val="-15973"/>
                <a:lumOff val="1422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3527577"/>
                <a:satOff val="-15973"/>
                <a:lumOff val="1422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3527577"/>
                <a:satOff val="-15973"/>
                <a:lumOff val="1422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+mn-lt"/>
            </a:rPr>
            <a:t>Участие в волонтерском движении</a:t>
          </a:r>
        </a:p>
      </dsp:txBody>
      <dsp:txXfrm>
        <a:off x="5735823" y="1970"/>
        <a:ext cx="2149305" cy="1740589"/>
      </dsp:txXfrm>
    </dsp:sp>
    <dsp:sp modelId="{26A82D19-2273-4321-BA7E-62B590DDCE71}">
      <dsp:nvSpPr>
        <dsp:cNvPr id="0" name=""/>
        <dsp:cNvSpPr/>
      </dsp:nvSpPr>
      <dsp:spPr>
        <a:xfrm>
          <a:off x="1007351" y="1957489"/>
          <a:ext cx="2149305" cy="1740589"/>
        </a:xfrm>
        <a:prstGeom prst="rect">
          <a:avLst/>
        </a:prstGeom>
        <a:gradFill rotWithShape="0">
          <a:gsLst>
            <a:gs pos="0">
              <a:schemeClr val="accent2">
                <a:hueOff val="-5291365"/>
                <a:satOff val="-23959"/>
                <a:lumOff val="2134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5291365"/>
                <a:satOff val="-23959"/>
                <a:lumOff val="2134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5291365"/>
                <a:satOff val="-23959"/>
                <a:lumOff val="2134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Работа Студенческого научного кружка </a:t>
          </a:r>
          <a:endParaRPr lang="ru-RU" sz="1600" kern="1200" dirty="0">
            <a:latin typeface="+mn-lt"/>
          </a:endParaRPr>
        </a:p>
      </dsp:txBody>
      <dsp:txXfrm>
        <a:off x="1007351" y="1957489"/>
        <a:ext cx="2149305" cy="1740589"/>
      </dsp:txXfrm>
    </dsp:sp>
    <dsp:sp modelId="{63C3C337-E8D8-4786-B474-5D64ECBE9C85}">
      <dsp:nvSpPr>
        <dsp:cNvPr id="0" name=""/>
        <dsp:cNvSpPr/>
      </dsp:nvSpPr>
      <dsp:spPr>
        <a:xfrm>
          <a:off x="3371587" y="1957489"/>
          <a:ext cx="2149305" cy="1740589"/>
        </a:xfrm>
        <a:prstGeom prst="rect">
          <a:avLst/>
        </a:prstGeom>
        <a:gradFill rotWithShape="0">
          <a:gsLst>
            <a:gs pos="0">
              <a:schemeClr val="accent2">
                <a:hueOff val="-7055154"/>
                <a:satOff val="-31945"/>
                <a:lumOff val="2845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7055154"/>
                <a:satOff val="-31945"/>
                <a:lumOff val="2845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7055154"/>
                <a:satOff val="-31945"/>
                <a:lumOff val="2845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+mn-lt"/>
            </a:rPr>
            <a:t>Активное участие во внеучебных мероприятиях</a:t>
          </a:r>
        </a:p>
      </dsp:txBody>
      <dsp:txXfrm>
        <a:off x="3371587" y="1957489"/>
        <a:ext cx="2149305" cy="1740589"/>
      </dsp:txXfrm>
    </dsp:sp>
    <dsp:sp modelId="{0DBB190D-8082-43AB-9562-EF51E6EC5D62}">
      <dsp:nvSpPr>
        <dsp:cNvPr id="0" name=""/>
        <dsp:cNvSpPr/>
      </dsp:nvSpPr>
      <dsp:spPr>
        <a:xfrm>
          <a:off x="5735823" y="1957489"/>
          <a:ext cx="2149305" cy="1740589"/>
        </a:xfrm>
        <a:prstGeom prst="rect">
          <a:avLst/>
        </a:prstGeom>
        <a:gradFill rotWithShape="0">
          <a:gsLst>
            <a:gs pos="0">
              <a:schemeClr val="accent2">
                <a:hueOff val="-8818943"/>
                <a:satOff val="-39931"/>
                <a:lumOff val="3557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8818943"/>
                <a:satOff val="-39931"/>
                <a:lumOff val="3557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8818943"/>
                <a:satOff val="-39931"/>
                <a:lumOff val="3557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>
              <a:latin typeface="+mn-lt"/>
            </a:rPr>
            <a:t>Общественные наблюдатели за ходом проведения ЕГЭ</a:t>
          </a:r>
          <a:endParaRPr lang="ru-RU" sz="1600" kern="1200" dirty="0">
            <a:latin typeface="+mn-lt"/>
          </a:endParaRPr>
        </a:p>
      </dsp:txBody>
      <dsp:txXfrm>
        <a:off x="5735823" y="1957489"/>
        <a:ext cx="2149305" cy="1740589"/>
      </dsp:txXfrm>
    </dsp:sp>
    <dsp:sp modelId="{F333FE39-D272-47E6-9723-F5715841A66B}">
      <dsp:nvSpPr>
        <dsp:cNvPr id="0" name=""/>
        <dsp:cNvSpPr/>
      </dsp:nvSpPr>
      <dsp:spPr>
        <a:xfrm>
          <a:off x="2189469" y="3913009"/>
          <a:ext cx="2149305" cy="1289583"/>
        </a:xfrm>
        <a:prstGeom prst="rect">
          <a:avLst/>
        </a:prstGeom>
        <a:gradFill rotWithShape="0">
          <a:gsLst>
            <a:gs pos="0">
              <a:schemeClr val="accent2">
                <a:hueOff val="-10582731"/>
                <a:satOff val="-47918"/>
                <a:lumOff val="426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0582731"/>
                <a:satOff val="-47918"/>
                <a:lumOff val="426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0582731"/>
                <a:satOff val="-47918"/>
                <a:lumOff val="426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/>
            <a:t>Проведение мастер-классов</a:t>
          </a:r>
        </a:p>
      </dsp:txBody>
      <dsp:txXfrm>
        <a:off x="2189469" y="3913009"/>
        <a:ext cx="2149305" cy="1289583"/>
      </dsp:txXfrm>
    </dsp:sp>
    <dsp:sp modelId="{10AEDA7A-0727-4B1C-A236-0A5B082600FE}">
      <dsp:nvSpPr>
        <dsp:cNvPr id="0" name=""/>
        <dsp:cNvSpPr/>
      </dsp:nvSpPr>
      <dsp:spPr>
        <a:xfrm>
          <a:off x="4553705" y="3913009"/>
          <a:ext cx="2149305" cy="1289583"/>
        </a:xfrm>
        <a:prstGeom prst="rect">
          <a:avLst/>
        </a:prstGeom>
        <a:gradFill rotWithShape="0">
          <a:gsLst>
            <a:gs pos="0">
              <a:schemeClr val="accent2">
                <a:hueOff val="-12346519"/>
                <a:satOff val="-55904"/>
                <a:lumOff val="4980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2346519"/>
                <a:satOff val="-55904"/>
                <a:lumOff val="4980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2346519"/>
                <a:satOff val="-55904"/>
                <a:lumOff val="4980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Участие студентов в научно-практических конференциях</a:t>
          </a:r>
        </a:p>
      </dsp:txBody>
      <dsp:txXfrm>
        <a:off x="4553705" y="3913009"/>
        <a:ext cx="2149305" cy="12895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9697C-FC33-406F-B3E6-2242480A6E7D}">
      <dsp:nvSpPr>
        <dsp:cNvPr id="0" name=""/>
        <dsp:cNvSpPr/>
      </dsp:nvSpPr>
      <dsp:spPr>
        <a:xfrm>
          <a:off x="388286" y="3171"/>
          <a:ext cx="2581225" cy="154873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+mn-lt"/>
            </a:rPr>
            <a:t>Высокое качество предоставляемых</a:t>
          </a:r>
          <a:r>
            <a:rPr lang="ru-RU" sz="1800" kern="1200" baseline="0" dirty="0">
              <a:latin typeface="+mn-lt"/>
            </a:rPr>
            <a:t> образовательных услуг, в т.ч. в дистанционном формате</a:t>
          </a:r>
          <a:endParaRPr lang="ru-RU" sz="1800" kern="1200" dirty="0"/>
        </a:p>
      </dsp:txBody>
      <dsp:txXfrm>
        <a:off x="388286" y="3171"/>
        <a:ext cx="2581225" cy="1548735"/>
      </dsp:txXfrm>
    </dsp:sp>
    <dsp:sp modelId="{9D9DC9C7-BAD0-4214-81C1-C4735704A88C}">
      <dsp:nvSpPr>
        <dsp:cNvPr id="0" name=""/>
        <dsp:cNvSpPr/>
      </dsp:nvSpPr>
      <dsp:spPr>
        <a:xfrm>
          <a:off x="3227635" y="3171"/>
          <a:ext cx="2581225" cy="1548735"/>
        </a:xfrm>
        <a:prstGeom prst="rect">
          <a:avLst/>
        </a:prstGeom>
        <a:gradFill rotWithShape="0">
          <a:gsLst>
            <a:gs pos="0">
              <a:schemeClr val="accent2">
                <a:hueOff val="-2057753"/>
                <a:satOff val="-9317"/>
                <a:lumOff val="830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2057753"/>
                <a:satOff val="-9317"/>
                <a:lumOff val="830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2057753"/>
                <a:satOff val="-9317"/>
                <a:lumOff val="830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>
              <a:latin typeface="+mn-lt"/>
            </a:rPr>
            <a:t>Высококвалифицированный кадровый потенциал</a:t>
          </a:r>
          <a:endParaRPr lang="ru-RU" sz="1800" kern="1200" dirty="0"/>
        </a:p>
      </dsp:txBody>
      <dsp:txXfrm>
        <a:off x="3227635" y="3171"/>
        <a:ext cx="2581225" cy="1548735"/>
      </dsp:txXfrm>
    </dsp:sp>
    <dsp:sp modelId="{1D761289-0758-4DDC-88A9-CD589F7BACA4}">
      <dsp:nvSpPr>
        <dsp:cNvPr id="0" name=""/>
        <dsp:cNvSpPr/>
      </dsp:nvSpPr>
      <dsp:spPr>
        <a:xfrm>
          <a:off x="6066983" y="3171"/>
          <a:ext cx="2581225" cy="1548735"/>
        </a:xfrm>
        <a:prstGeom prst="rect">
          <a:avLst/>
        </a:prstGeom>
        <a:gradFill rotWithShape="0">
          <a:gsLst>
            <a:gs pos="0">
              <a:schemeClr val="accent2">
                <a:hueOff val="-4115506"/>
                <a:satOff val="-18635"/>
                <a:lumOff val="1660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4115506"/>
                <a:satOff val="-18635"/>
                <a:lumOff val="1660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4115506"/>
                <a:satOff val="-18635"/>
                <a:lumOff val="1660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>
              <a:latin typeface="+mn-lt"/>
            </a:rPr>
            <a:t>Позитивная региональная и общероссийская известность</a:t>
          </a:r>
          <a:endParaRPr lang="ru-RU" sz="1800" kern="1200" dirty="0"/>
        </a:p>
      </dsp:txBody>
      <dsp:txXfrm>
        <a:off x="6066983" y="3171"/>
        <a:ext cx="2581225" cy="1548735"/>
      </dsp:txXfrm>
    </dsp:sp>
    <dsp:sp modelId="{4D36AA01-180D-43E1-93CE-DAB27DC4B673}">
      <dsp:nvSpPr>
        <dsp:cNvPr id="0" name=""/>
        <dsp:cNvSpPr/>
      </dsp:nvSpPr>
      <dsp:spPr>
        <a:xfrm>
          <a:off x="388286" y="1810029"/>
          <a:ext cx="2581225" cy="1548735"/>
        </a:xfrm>
        <a:prstGeom prst="rect">
          <a:avLst/>
        </a:prstGeom>
        <a:gradFill rotWithShape="0">
          <a:gsLst>
            <a:gs pos="0">
              <a:schemeClr val="accent2">
                <a:hueOff val="-6173259"/>
                <a:satOff val="-27952"/>
                <a:lumOff val="249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6173259"/>
                <a:satOff val="-27952"/>
                <a:lumOff val="249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6173259"/>
                <a:satOff val="-27952"/>
                <a:lumOff val="249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>
              <a:latin typeface="+mn-lt"/>
            </a:rPr>
            <a:t>Выход на международный уровень</a:t>
          </a:r>
          <a:endParaRPr lang="ru-RU" sz="1800" kern="1200" dirty="0"/>
        </a:p>
      </dsp:txBody>
      <dsp:txXfrm>
        <a:off x="388286" y="1810029"/>
        <a:ext cx="2581225" cy="1548735"/>
      </dsp:txXfrm>
    </dsp:sp>
    <dsp:sp modelId="{504345A7-773C-48AF-ABFB-C12E447BCC77}">
      <dsp:nvSpPr>
        <dsp:cNvPr id="0" name=""/>
        <dsp:cNvSpPr/>
      </dsp:nvSpPr>
      <dsp:spPr>
        <a:xfrm>
          <a:off x="3227635" y="1810029"/>
          <a:ext cx="2581225" cy="1548735"/>
        </a:xfrm>
        <a:prstGeom prst="rect">
          <a:avLst/>
        </a:prstGeom>
        <a:gradFill rotWithShape="0">
          <a:gsLst>
            <a:gs pos="0">
              <a:schemeClr val="accent2">
                <a:hueOff val="-8231013"/>
                <a:satOff val="-37269"/>
                <a:lumOff val="332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8231013"/>
                <a:satOff val="-37269"/>
                <a:lumOff val="332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8231013"/>
                <a:satOff val="-37269"/>
                <a:lumOff val="332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+mn-lt"/>
            </a:rPr>
            <a:t>Высокий уровень публикаций в журналах </a:t>
          </a:r>
          <a:r>
            <a:rPr lang="en-US" sz="1800" kern="1200" dirty="0">
              <a:latin typeface="+mn-lt"/>
            </a:rPr>
            <a:t>Scopus, </a:t>
          </a:r>
          <a:r>
            <a:rPr lang="en-US" sz="1800" kern="1200" dirty="0" err="1">
              <a:latin typeface="+mn-lt"/>
            </a:rPr>
            <a:t>WoS</a:t>
          </a:r>
          <a:r>
            <a:rPr lang="ru-RU" sz="1800" kern="1200" dirty="0">
              <a:latin typeface="+mn-lt"/>
            </a:rPr>
            <a:t>, ВАК</a:t>
          </a:r>
          <a:endParaRPr lang="ru-RU" sz="1800" kern="1200" dirty="0"/>
        </a:p>
      </dsp:txBody>
      <dsp:txXfrm>
        <a:off x="3227635" y="1810029"/>
        <a:ext cx="2581225" cy="1548735"/>
      </dsp:txXfrm>
    </dsp:sp>
    <dsp:sp modelId="{DF746330-8A48-46D0-956C-4CC9713B7B73}">
      <dsp:nvSpPr>
        <dsp:cNvPr id="0" name=""/>
        <dsp:cNvSpPr/>
      </dsp:nvSpPr>
      <dsp:spPr>
        <a:xfrm>
          <a:off x="6066983" y="1810029"/>
          <a:ext cx="2581225" cy="1548735"/>
        </a:xfrm>
        <a:prstGeom prst="rect">
          <a:avLst/>
        </a:prstGeom>
        <a:gradFill rotWithShape="0">
          <a:gsLst>
            <a:gs pos="0">
              <a:schemeClr val="accent2">
                <a:hueOff val="-10288766"/>
                <a:satOff val="-46587"/>
                <a:lumOff val="415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0288766"/>
                <a:satOff val="-46587"/>
                <a:lumOff val="415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0288766"/>
                <a:satOff val="-46587"/>
                <a:lumOff val="415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Программа двойных дипломов</a:t>
          </a:r>
        </a:p>
      </dsp:txBody>
      <dsp:txXfrm>
        <a:off x="6066983" y="1810029"/>
        <a:ext cx="2581225" cy="1548735"/>
      </dsp:txXfrm>
    </dsp:sp>
    <dsp:sp modelId="{C5573E55-A448-4E80-A8E2-DE273D347C60}">
      <dsp:nvSpPr>
        <dsp:cNvPr id="0" name=""/>
        <dsp:cNvSpPr/>
      </dsp:nvSpPr>
      <dsp:spPr>
        <a:xfrm>
          <a:off x="3227635" y="3616887"/>
          <a:ext cx="2581225" cy="1548735"/>
        </a:xfrm>
        <a:prstGeom prst="rect">
          <a:avLst/>
        </a:prstGeom>
        <a:gradFill rotWithShape="0">
          <a:gsLst>
            <a:gs pos="0">
              <a:schemeClr val="accent2">
                <a:hueOff val="-12346519"/>
                <a:satOff val="-55904"/>
                <a:lumOff val="4980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2346519"/>
                <a:satOff val="-55904"/>
                <a:lumOff val="4980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2346519"/>
                <a:satOff val="-55904"/>
                <a:lumOff val="4980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>
              <a:latin typeface="+mn-lt"/>
            </a:rPr>
            <a:t>Программа «Переводчик в сфере профессиональной коммуникации»</a:t>
          </a:r>
          <a:endParaRPr lang="ru-RU" sz="1800" kern="1200" dirty="0">
            <a:latin typeface="+mn-lt"/>
          </a:endParaRPr>
        </a:p>
      </dsp:txBody>
      <dsp:txXfrm>
        <a:off x="3227635" y="3616887"/>
        <a:ext cx="2581225" cy="15487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3AE1F-D4BC-47CC-867D-7265670FB96D}">
      <dsp:nvSpPr>
        <dsp:cNvPr id="0" name=""/>
        <dsp:cNvSpPr/>
      </dsp:nvSpPr>
      <dsp:spPr>
        <a:xfrm>
          <a:off x="0" y="0"/>
          <a:ext cx="8928991" cy="51845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4400" kern="1200" dirty="0"/>
        </a:p>
      </dsp:txBody>
      <dsp:txXfrm>
        <a:off x="0" y="0"/>
        <a:ext cx="8928991" cy="1555372"/>
      </dsp:txXfrm>
    </dsp:sp>
    <dsp:sp modelId="{04BC8AEA-D982-465A-932B-575245BA45A8}">
      <dsp:nvSpPr>
        <dsp:cNvPr id="0" name=""/>
        <dsp:cNvSpPr/>
      </dsp:nvSpPr>
      <dsp:spPr>
        <a:xfrm>
          <a:off x="332408" y="864097"/>
          <a:ext cx="8349321" cy="336915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/>
            <a:t>Недостаточное количество бюджетных мест</a:t>
          </a:r>
        </a:p>
      </dsp:txBody>
      <dsp:txXfrm>
        <a:off x="431087" y="962776"/>
        <a:ext cx="8151963" cy="3171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D3E38-0AE0-47CB-8744-A5E908ED8BF1}" type="datetimeFigureOut">
              <a:rPr lang="ru-RU" smtClean="0"/>
              <a:t>28.03.22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7241D-7E7C-4824-B2C1-DD3042555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248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7241D-7E7C-4824-B2C1-DD30425556D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633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6" name="Rectangle 24">
            <a:extLst>
              <a:ext uri="{FF2B5EF4-FFF2-40B4-BE49-F238E27FC236}">
                <a16:creationId xmlns="" xmlns:a16="http://schemas.microsoft.com/office/drawing/2014/main" id="{309BBB55-2C86-44B4-8A38-74C53EB3E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27425"/>
            <a:ext cx="9144000" cy="3357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7" name="Oval 25">
            <a:extLst>
              <a:ext uri="{FF2B5EF4-FFF2-40B4-BE49-F238E27FC236}">
                <a16:creationId xmlns="" xmlns:a16="http://schemas.microsoft.com/office/drawing/2014/main" id="{F8FA73BE-35A6-4A1D-8914-D620E0896FE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58888" y="4508500"/>
            <a:ext cx="4248150" cy="180022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Rectangle 4">
            <a:extLst>
              <a:ext uri="{FF2B5EF4-FFF2-40B4-BE49-F238E27FC236}">
                <a16:creationId xmlns="" xmlns:a16="http://schemas.microsoft.com/office/drawing/2014/main" id="{FE75225A-D2A1-4B48-BBFB-FC863CD6B9B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86525"/>
            <a:ext cx="2133600" cy="168275"/>
          </a:xfrm>
        </p:spPr>
        <p:txBody>
          <a:bodyPr/>
          <a:lstStyle>
            <a:lvl1pPr>
              <a:defRPr sz="1200" b="0">
                <a:latin typeface="Arial" panose="020B0604020202020204" pitchFamily="34" charset="0"/>
              </a:defRPr>
            </a:lvl1pPr>
          </a:lstStyle>
          <a:p>
            <a:endParaRPr lang="en-US" altLang="ru-RU"/>
          </a:p>
        </p:txBody>
      </p:sp>
      <p:sp>
        <p:nvSpPr>
          <p:cNvPr id="3077" name="Rectangle 5">
            <a:extLst>
              <a:ext uri="{FF2B5EF4-FFF2-40B4-BE49-F238E27FC236}">
                <a16:creationId xmlns="" xmlns:a16="http://schemas.microsoft.com/office/drawing/2014/main" id="{14672E73-CE91-40E6-86C2-3658E346D5C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86525"/>
            <a:ext cx="2895600" cy="168275"/>
          </a:xfrm>
        </p:spPr>
        <p:txBody>
          <a:bodyPr/>
          <a:lstStyle>
            <a:lvl1pPr algn="ctr">
              <a:defRPr sz="1200" b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altLang="ru-RU"/>
          </a:p>
        </p:txBody>
      </p:sp>
      <p:sp>
        <p:nvSpPr>
          <p:cNvPr id="3078" name="Rectangle 6">
            <a:extLst>
              <a:ext uri="{FF2B5EF4-FFF2-40B4-BE49-F238E27FC236}">
                <a16:creationId xmlns="" xmlns:a16="http://schemas.microsoft.com/office/drawing/2014/main" id="{7E8B9E31-8125-40BE-AA85-D8435BE3745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86525"/>
            <a:ext cx="2133600" cy="1682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5A47474-E14A-46B9-B3FD-9975767691C6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3089" name="Rectangle 17">
            <a:extLst>
              <a:ext uri="{FF2B5EF4-FFF2-40B4-BE49-F238E27FC236}">
                <a16:creationId xmlns="" xmlns:a16="http://schemas.microsoft.com/office/drawing/2014/main" id="{1E7AF701-B68B-4FDA-BB66-F6CF2A25E13C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3141663"/>
            <a:ext cx="91440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0" name="Oval 18">
            <a:extLst>
              <a:ext uri="{FF2B5EF4-FFF2-40B4-BE49-F238E27FC236}">
                <a16:creationId xmlns="" xmlns:a16="http://schemas.microsoft.com/office/drawing/2014/main" id="{C7A4E80C-4028-4E25-950F-62E851D8E9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172739" dir="3238358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2" name="Freeform 20" descr="1">
            <a:extLst>
              <a:ext uri="{FF2B5EF4-FFF2-40B4-BE49-F238E27FC236}">
                <a16:creationId xmlns="" xmlns:a16="http://schemas.microsoft.com/office/drawing/2014/main" id="{F038CF55-EE7D-4923-8AA3-D13EDED34FB3}"/>
              </a:ext>
            </a:extLst>
          </p:cNvPr>
          <p:cNvSpPr>
            <a:spLocks/>
          </p:cNvSpPr>
          <p:nvPr/>
        </p:nvSpPr>
        <p:spPr bwMode="gray">
          <a:xfrm>
            <a:off x="1130300" y="141605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3" name="Freeform 21" descr="2">
            <a:extLst>
              <a:ext uri="{FF2B5EF4-FFF2-40B4-BE49-F238E27FC236}">
                <a16:creationId xmlns="" xmlns:a16="http://schemas.microsoft.com/office/drawing/2014/main" id="{A694F160-72E4-45DF-A066-366D8D21EA68}"/>
              </a:ext>
            </a:extLst>
          </p:cNvPr>
          <p:cNvSpPr>
            <a:spLocks/>
          </p:cNvSpPr>
          <p:nvPr/>
        </p:nvSpPr>
        <p:spPr bwMode="gray">
          <a:xfrm>
            <a:off x="376238" y="2147888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4" name="Freeform 22" descr="55282">
            <a:extLst>
              <a:ext uri="{FF2B5EF4-FFF2-40B4-BE49-F238E27FC236}">
                <a16:creationId xmlns="" xmlns:a16="http://schemas.microsoft.com/office/drawing/2014/main" id="{51B7D23F-D132-4F2A-8C50-85F3788BFD7F}"/>
              </a:ext>
            </a:extLst>
          </p:cNvPr>
          <p:cNvSpPr>
            <a:spLocks/>
          </p:cNvSpPr>
          <p:nvPr/>
        </p:nvSpPr>
        <p:spPr bwMode="gray">
          <a:xfrm>
            <a:off x="1085850" y="3730625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4" name="Rectangle 2">
            <a:extLst>
              <a:ext uri="{FF2B5EF4-FFF2-40B4-BE49-F238E27FC236}">
                <a16:creationId xmlns="" xmlns:a16="http://schemas.microsoft.com/office/drawing/2014/main" id="{46A234AC-9C44-4960-B5E0-B88A8E589A4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124200" y="762000"/>
            <a:ext cx="5715000" cy="1828800"/>
          </a:xfrm>
        </p:spPr>
        <p:txBody>
          <a:bodyPr/>
          <a:lstStyle>
            <a:lvl1pPr algn="r"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/>
              <a:t>Образец заголовка</a:t>
            </a:r>
            <a:endParaRPr lang="en-US" altLang="ru-RU" noProof="0"/>
          </a:p>
        </p:txBody>
      </p:sp>
      <p:sp>
        <p:nvSpPr>
          <p:cNvPr id="3075" name="Rectangle 3">
            <a:extLst>
              <a:ext uri="{FF2B5EF4-FFF2-40B4-BE49-F238E27FC236}">
                <a16:creationId xmlns="" xmlns:a16="http://schemas.microsoft.com/office/drawing/2014/main" id="{A1DAEFEB-235A-4AF6-93C4-CE3756FEC3D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4343400" y="3178175"/>
            <a:ext cx="4572000" cy="3810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/>
              <a:t>Образец подзаголовка</a:t>
            </a:r>
            <a:endParaRPr lang="en-US" altLang="ru-RU" noProof="0"/>
          </a:p>
        </p:txBody>
      </p:sp>
      <p:sp>
        <p:nvSpPr>
          <p:cNvPr id="3091" name="Freeform 19" descr="4">
            <a:extLst>
              <a:ext uri="{FF2B5EF4-FFF2-40B4-BE49-F238E27FC236}">
                <a16:creationId xmlns="" xmlns:a16="http://schemas.microsoft.com/office/drawing/2014/main" id="{0E97D12A-E383-46B2-9FB3-518B01C2F51F}"/>
              </a:ext>
            </a:extLst>
          </p:cNvPr>
          <p:cNvSpPr>
            <a:spLocks/>
          </p:cNvSpPr>
          <p:nvPr/>
        </p:nvSpPr>
        <p:spPr bwMode="gray">
          <a:xfrm>
            <a:off x="2625725" y="2119313"/>
            <a:ext cx="2139950" cy="3116262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5" name="Oval 23">
            <a:extLst>
              <a:ext uri="{FF2B5EF4-FFF2-40B4-BE49-F238E27FC236}">
                <a16:creationId xmlns="" xmlns:a16="http://schemas.microsoft.com/office/drawing/2014/main" id="{E863E05C-9C42-41EB-B399-44656204BAC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806575" y="2954338"/>
            <a:ext cx="1655763" cy="165576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6" name="Text Box 14">
            <a:extLst>
              <a:ext uri="{FF2B5EF4-FFF2-40B4-BE49-F238E27FC236}">
                <a16:creationId xmlns="" xmlns:a16="http://schemas.microsoft.com/office/drawing/2014/main" id="{CC319F02-651E-45C3-AA34-760A15D42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505200"/>
            <a:ext cx="1308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2800" b="1">
                <a:latin typeface="Verdana" panose="020B0604030504040204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CCF37B-7887-40BE-A68D-ACA388794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04FA8EA-2CBC-4A62-9DE9-CCED32483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CE78194-5E4F-48B7-AF40-5410C75B3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www.thmemgallery.com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AB0C2FB-99CD-42EC-AAD0-ED296A998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D19F38A-0697-4638-AF60-3D97699F7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80BE-366B-4C01-9D26-B24E47D92AC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46189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81D9F1FC-4CE6-4607-97BA-D5D40E2A1E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63373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69C43FB-8E0A-419F-B6C0-BFEA841F1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63373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054F7E3-42A1-4C7E-86B8-AE6A9CB72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www.thmemgallery.com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BA49D53-B82C-4D5C-8C6A-87C7E1338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8573A3B-D9FF-492E-9C8B-DD9D31A50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615FD-F30C-4B0C-A50C-939354AF1B5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07293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12A65C-16F9-4DAF-A33F-7D40A6967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>
            <a:extLst>
              <a:ext uri="{FF2B5EF4-FFF2-40B4-BE49-F238E27FC236}">
                <a16:creationId xmlns="" xmlns:a16="http://schemas.microsoft.com/office/drawing/2014/main" id="{79A9D936-A3B5-454B-BDA6-2790565BACAD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B675ED7-9474-48CB-9C34-C683D6FE3C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www.thmemgallery.com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1260CD2-80D9-4998-B93F-C1CA45E8D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19D6A6A-E563-4245-8DCB-7458F5A5B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1C27DB00-5EC1-498E-ACA4-081CD0EA2CC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88708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F7CF9C-AEE3-444E-B019-D72689AF4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>
            <a:extLst>
              <a:ext uri="{FF2B5EF4-FFF2-40B4-BE49-F238E27FC236}">
                <a16:creationId xmlns="" xmlns:a16="http://schemas.microsoft.com/office/drawing/2014/main" id="{2E51C6A2-6D4F-4D90-B9BE-86A0BA10CD44}"/>
              </a:ext>
            </a:extLst>
          </p:cNvPr>
          <p:cNvSpPr>
            <a:spLocks noGrp="1"/>
          </p:cNvSpPr>
          <p:nvPr>
            <p:ph type="chart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623D47B-4633-4F9D-9060-854DD6954E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www.thmemgallery.com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BF1A3B8-7314-47F7-B056-A4F50DB0D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A03B74C-32D4-48FC-9A77-19E658FDD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818AEA8E-DF25-43E3-BC56-55C899C1953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09457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7073BA-DCC0-472B-8146-7AE6FDE02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887959F-5F80-44F4-95C8-3D4BB1B9D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D034E29-A1F0-4BB4-B7E0-D2BA3D32B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www.thmemgallery.com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2ED85B4-F569-4899-A6EA-2A6FB2EC2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9263BEA-5453-43DD-A946-0B587CCC3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90276-6053-45CD-AE3F-8285A3F27E1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5285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CE8EC5B-E816-42E2-93D7-E29600742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2AEBA23-55DE-41E9-8C33-4D25FC15E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47E275B-E2D8-4326-BE11-42613EB39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www.thmemgallery.com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BBEE9D8-A349-4A2D-8EAB-D0ACFE746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DB240A8-3331-4199-84F2-824DCE9CE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13BDE-FF36-4B45-AD9F-028097E4F0B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6590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8BBA6D-EF16-4711-B32F-EC6F3A8FA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8F78AF5-072E-4372-8DF9-751853799B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41425"/>
            <a:ext cx="4038600" cy="5248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E5EE002-F385-40C8-A468-0B35D2213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41425"/>
            <a:ext cx="4038600" cy="5248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7116AE0-DBA3-48ED-90AD-CC6F9EB20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www.thmemgallery.com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6EEE4F7-F943-475D-AFE9-ADDEB5666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2483465-0BCE-4226-A295-5A6A137B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248FC-3FF9-4738-A9BC-91E0C0A2495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03353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B7EE9C-E93B-4626-98EB-F27FEE580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9D10394-E875-4A43-93C8-FE7FD0CB4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832F06D-CC7E-4ED4-898F-8CD29FE03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F30C4C9-7B27-4F53-9A80-4E7BF08159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E8C3AC8-33A4-42DE-9A11-A981C2A8D2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5CA55285-815E-4CC2-827B-B26B8C84F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www.thmemgallery.com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E186347-9B9A-4238-B322-8CA3C9F71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6ED86CB6-550B-43FA-825F-38EEF31F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F5CB6-1A68-4240-8A62-0CC27CF5690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11043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D75F64-196D-46A9-BDA6-96515AF63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16D05F1-D3FB-40D4-BD38-6C53C7CAB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www.thmemgallery.com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9C70CC6-E9E0-4A0F-B46B-680035516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2491E10-52D4-444F-8BFB-33DD9D6B6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1E51F-F5A7-43D3-9812-EF6CE1F817F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74382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AC290479-6E28-4EC7-B50C-C031D02EF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www.thmemgallery.com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88D76AA-2992-4ADF-8B12-77102753E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E80B34D-96DC-4994-A972-91EE92448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A806F-4483-41B4-9688-4040CE0CD38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3854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1B8444-BA58-4BFA-B417-4D2F8BD65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FDA1F28-BB84-44E6-8591-7404A3480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AA7F490-9E06-43BE-962E-CAABC6F7B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18E6B71-6B57-424E-A749-CC4EA1CB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www.thmemgallery.com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E70BE9D-1E41-4D59-AB65-82F6E1D17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9D0B95D-27B8-4C39-BDCD-361665F7B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84D2E-EA46-44F0-83A4-9BBC59A69D5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18385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63BF7A-0746-4876-86DB-E0C2B609C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6E7EE2E1-6E38-420D-9B2D-FDE32D4822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113696D-47AC-4404-9815-9D15C4A62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C455D00-92C1-4AC8-85F1-8AB591CB4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www.thmemgallery.com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F2E959A-F6AF-4F8C-94F7-EE9C82BD3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703F948-46B2-4168-80BD-2C95888FD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08B3A-7CA6-4ABD-9EBD-E38474F939B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8971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>
            <a:extLst>
              <a:ext uri="{FF2B5EF4-FFF2-40B4-BE49-F238E27FC236}">
                <a16:creationId xmlns="" xmlns:a16="http://schemas.microsoft.com/office/drawing/2014/main" id="{CA3AFF4D-ABE4-4D4A-843E-35AD18590C95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798513"/>
            <a:ext cx="9144000" cy="3127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0" name="Rectangle 16">
            <a:extLst>
              <a:ext uri="{FF2B5EF4-FFF2-40B4-BE49-F238E27FC236}">
                <a16:creationId xmlns="" xmlns:a16="http://schemas.microsoft.com/office/drawing/2014/main" id="{D6BCC7A5-513B-494C-BD36-086E73ACDD3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8366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A9CD5293-4D51-44E8-BBEA-B0B732C587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14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73624D1D-0B6D-4FA5-88D3-033BCBF1ED5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81000" y="838200"/>
            <a:ext cx="59436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altLang="ru-RU"/>
              <a:t>www.thmemgallery.com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158B91C9-1673-4BF9-A3B8-AC23334AD93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24600" y="6564313"/>
            <a:ext cx="2362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6A3D66BF-E919-4F9A-8A0D-F6499FF4384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4200" y="6553200"/>
            <a:ext cx="21336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94C8EC9-6206-40CF-8B7C-F6537BC09B97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B155A49D-CA84-4CEC-8408-6E26CB920C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">
          <a:xfrm>
            <a:off x="381000" y="1524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grpSp>
        <p:nvGrpSpPr>
          <p:cNvPr id="1041" name="Group 17">
            <a:extLst>
              <a:ext uri="{FF2B5EF4-FFF2-40B4-BE49-F238E27FC236}">
                <a16:creationId xmlns="" xmlns:a16="http://schemas.microsoft.com/office/drawing/2014/main" id="{D5F58E9B-D103-4E60-8F4A-7643A2D937E1}"/>
              </a:ext>
            </a:extLst>
          </p:cNvPr>
          <p:cNvGrpSpPr>
            <a:grpSpLocks/>
          </p:cNvGrpSpPr>
          <p:nvPr/>
        </p:nvGrpSpPr>
        <p:grpSpPr bwMode="auto">
          <a:xfrm>
            <a:off x="7308850" y="188913"/>
            <a:ext cx="1665288" cy="1512887"/>
            <a:chOff x="4604" y="119"/>
            <a:chExt cx="1049" cy="953"/>
          </a:xfrm>
        </p:grpSpPr>
        <p:sp>
          <p:nvSpPr>
            <p:cNvPr id="1042" name="Oval 18">
              <a:extLst>
                <a:ext uri="{FF2B5EF4-FFF2-40B4-BE49-F238E27FC236}">
                  <a16:creationId xmlns="" xmlns:a16="http://schemas.microsoft.com/office/drawing/2014/main" id="{9751D2EC-E52E-49FD-BA1A-7401054A9D3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Oval 19">
              <a:extLst>
                <a:ext uri="{FF2B5EF4-FFF2-40B4-BE49-F238E27FC236}">
                  <a16:creationId xmlns="" xmlns:a16="http://schemas.microsoft.com/office/drawing/2014/main" id="{8DA5B612-E98F-47AD-BE82-5E578C34855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63500" dir="2212194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" name="Freeform 20" descr="4">
              <a:extLst>
                <a:ext uri="{FF2B5EF4-FFF2-40B4-BE49-F238E27FC236}">
                  <a16:creationId xmlns="" xmlns:a16="http://schemas.microsoft.com/office/drawing/2014/main" id="{E5A927F3-2D98-4810-9F96-3DB67C2CC54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15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21" descr="1">
              <a:extLst>
                <a:ext uri="{FF2B5EF4-FFF2-40B4-BE49-F238E27FC236}">
                  <a16:creationId xmlns="" xmlns:a16="http://schemas.microsoft.com/office/drawing/2014/main" id="{ECA0B721-6832-44C5-8104-33A46305D7E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16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Freeform 22" descr="2">
              <a:extLst>
                <a:ext uri="{FF2B5EF4-FFF2-40B4-BE49-F238E27FC236}">
                  <a16:creationId xmlns="" xmlns:a16="http://schemas.microsoft.com/office/drawing/2014/main" id="{AE2889EA-6A74-45E4-85B2-C8313F1A338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17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23" descr="55282">
              <a:extLst>
                <a:ext uri="{FF2B5EF4-FFF2-40B4-BE49-F238E27FC236}">
                  <a16:creationId xmlns="" xmlns:a16="http://schemas.microsoft.com/office/drawing/2014/main" id="{40154B7C-630A-4D4B-929C-41DFD6F5282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18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Oval 24">
              <a:extLst>
                <a:ext uri="{FF2B5EF4-FFF2-40B4-BE49-F238E27FC236}">
                  <a16:creationId xmlns="" xmlns:a16="http://schemas.microsoft.com/office/drawing/2014/main" id="{2C0AAF2F-3278-415D-9514-6F221F27904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="" xmlns:a16="http://schemas.microsoft.com/office/drawing/2014/main" id="{8E3E0740-E11C-4320-AA71-5BB0A4B954A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779912" y="836712"/>
            <a:ext cx="5173557" cy="1828800"/>
          </a:xfrm>
        </p:spPr>
        <p:txBody>
          <a:bodyPr/>
          <a:lstStyle/>
          <a:p>
            <a:r>
              <a:rPr lang="ru-RU" altLang="ru-RU" sz="3200" dirty="0"/>
              <a:t>Институт проектного менеджмента и инженерного бизнеса</a:t>
            </a:r>
            <a:endParaRPr lang="en-US" altLang="ru-RU" sz="3200" dirty="0"/>
          </a:p>
        </p:txBody>
      </p:sp>
      <p:sp>
        <p:nvSpPr>
          <p:cNvPr id="2051" name="Rectangle 3">
            <a:extLst>
              <a:ext uri="{FF2B5EF4-FFF2-40B4-BE49-F238E27FC236}">
                <a16:creationId xmlns="" xmlns:a16="http://schemas.microsoft.com/office/drawing/2014/main" id="{37A93ABA-C75A-4601-9132-5A50235161F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64088" y="4186759"/>
            <a:ext cx="3168352" cy="381000"/>
          </a:xfrm>
        </p:spPr>
        <p:txBody>
          <a:bodyPr/>
          <a:lstStyle/>
          <a:p>
            <a:pPr algn="ctr"/>
            <a:r>
              <a:rPr lang="ru-RU" altLang="ru-RU" sz="1800" b="1" dirty="0"/>
              <a:t>Директор института</a:t>
            </a:r>
          </a:p>
          <a:p>
            <a:pPr algn="ctr"/>
            <a:r>
              <a:rPr lang="ru-RU" altLang="ru-RU" sz="1800" b="1" i="1" dirty="0"/>
              <a:t>Алексахина</a:t>
            </a:r>
          </a:p>
          <a:p>
            <a:pPr algn="ctr"/>
            <a:r>
              <a:rPr lang="ru-RU" altLang="ru-RU" sz="1800" b="1" i="1" dirty="0"/>
              <a:t>Вера Григорьевна</a:t>
            </a:r>
          </a:p>
          <a:p>
            <a:pPr algn="ctr"/>
            <a:endParaRPr lang="ru-RU" altLang="ru-RU" sz="1800" b="1" i="1" dirty="0"/>
          </a:p>
          <a:p>
            <a:pPr algn="ctr"/>
            <a:r>
              <a:rPr lang="ru-RU" altLang="ru-RU" sz="1800" b="1" i="1" dirty="0"/>
              <a:t>29 марта 2022 г.</a:t>
            </a:r>
            <a:endParaRPr lang="en-US" altLang="ru-RU" sz="1800" b="1" i="1" dirty="0"/>
          </a:p>
        </p:txBody>
      </p:sp>
      <p:sp>
        <p:nvSpPr>
          <p:cNvPr id="2" name="Овал 1">
            <a:extLst>
              <a:ext uri="{FF2B5EF4-FFF2-40B4-BE49-F238E27FC236}">
                <a16:creationId xmlns="" xmlns:a16="http://schemas.microsoft.com/office/drawing/2014/main" id="{2DB77826-E7E1-4BDE-B2F3-2C8384E7C935}"/>
              </a:ext>
            </a:extLst>
          </p:cNvPr>
          <p:cNvSpPr/>
          <p:nvPr/>
        </p:nvSpPr>
        <p:spPr>
          <a:xfrm>
            <a:off x="1835696" y="2996952"/>
            <a:ext cx="1584176" cy="15841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для документов шапка">
            <a:extLst>
              <a:ext uri="{FF2B5EF4-FFF2-40B4-BE49-F238E27FC236}">
                <a16:creationId xmlns="" xmlns:a16="http://schemas.microsoft.com/office/drawing/2014/main" id="{1AEA587C-9963-4B40-988C-A4538372B66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7" t="7160" r="67307" b="11887"/>
          <a:stretch/>
        </p:blipFill>
        <p:spPr bwMode="auto">
          <a:xfrm>
            <a:off x="1763688" y="2996952"/>
            <a:ext cx="1656184" cy="12961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E91F93ED-BCEA-4980-B611-FD024989874C}"/>
              </a:ext>
            </a:extLst>
          </p:cNvPr>
          <p:cNvSpPr txBox="1">
            <a:spLocks/>
          </p:cNvSpPr>
          <p:nvPr/>
        </p:nvSpPr>
        <p:spPr>
          <a:xfrm>
            <a:off x="381000" y="188640"/>
            <a:ext cx="7391400" cy="57606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ru-RU" sz="2800" dirty="0"/>
              <a:t>Достижения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1600" y="3998009"/>
            <a:ext cx="2553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/>
              <a:t>Романова А. – </a:t>
            </a:r>
            <a:r>
              <a:rPr lang="ru-RU" sz="1400" i="1" dirty="0" err="1"/>
              <a:t>Лауриат</a:t>
            </a:r>
            <a:r>
              <a:rPr lang="ru-RU" sz="1400" i="1" dirty="0"/>
              <a:t> премии Президента МГОТУ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534E000-C23C-42F5-A3CB-5156A175234B}"/>
              </a:ext>
            </a:extLst>
          </p:cNvPr>
          <p:cNvSpPr txBox="1"/>
          <p:nvPr/>
        </p:nvSpPr>
        <p:spPr>
          <a:xfrm>
            <a:off x="5478518" y="592900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/>
              <a:t>Лапшина К.В. – Студенческое признание высшего образования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CEEE2730-240F-45C4-A7D6-516E14F98DF9}"/>
              </a:ext>
            </a:extLst>
          </p:cNvPr>
          <p:cNvSpPr/>
          <p:nvPr/>
        </p:nvSpPr>
        <p:spPr>
          <a:xfrm>
            <a:off x="7308304" y="177037"/>
            <a:ext cx="1475763" cy="14517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для документов шапка">
            <a:extLst>
              <a:ext uri="{FF2B5EF4-FFF2-40B4-BE49-F238E27FC236}">
                <a16:creationId xmlns="" xmlns:a16="http://schemas.microsoft.com/office/drawing/2014/main" id="{7BB45519-88E0-4054-A6BB-8F5C4B558E7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7" t="7160" r="67307" b="11887"/>
          <a:stretch/>
        </p:blipFill>
        <p:spPr bwMode="auto">
          <a:xfrm>
            <a:off x="7308304" y="177037"/>
            <a:ext cx="1475763" cy="12587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977E023-9203-44C3-9459-E4C787B0DA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0" t="11248" r="16925" b="10800"/>
          <a:stretch/>
        </p:blipFill>
        <p:spPr>
          <a:xfrm>
            <a:off x="238683" y="1199097"/>
            <a:ext cx="4320480" cy="279728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DEC529F6-E74F-4303-B9A3-53E12BCB21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115194"/>
            <a:ext cx="3757253" cy="281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3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1F93ED-BCEA-4980-B611-FD0249898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pPr algn="ctr"/>
            <a:r>
              <a:rPr lang="ru-RU" sz="2800" dirty="0"/>
              <a:t>Научные публикации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F5F1E05-A4CE-4EB6-B3FE-9C50695FD42C}"/>
              </a:ext>
            </a:extLst>
          </p:cNvPr>
          <p:cNvSpPr txBox="1"/>
          <p:nvPr/>
        </p:nvSpPr>
        <p:spPr>
          <a:xfrm>
            <a:off x="130927" y="1976613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Опубликовано статей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475C2DC-04AE-434B-A39B-B981CB5BEF15}"/>
              </a:ext>
            </a:extLst>
          </p:cNvPr>
          <p:cNvSpPr txBox="1"/>
          <p:nvPr/>
        </p:nvSpPr>
        <p:spPr>
          <a:xfrm>
            <a:off x="2447059" y="1885474"/>
            <a:ext cx="14686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>
                <a:solidFill>
                  <a:srgbClr val="C00000"/>
                </a:solidFill>
              </a:rPr>
              <a:t>197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8B4CB93-7806-4A81-8E81-31B8F32607C6}"/>
              </a:ext>
            </a:extLst>
          </p:cNvPr>
          <p:cNvSpPr txBox="1"/>
          <p:nvPr/>
        </p:nvSpPr>
        <p:spPr>
          <a:xfrm>
            <a:off x="539552" y="3152000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Scopus</a:t>
            </a:r>
            <a:endParaRPr lang="ru-RU" sz="2400" i="1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FBEBE34-7F2C-4E3E-AD58-804F5C0DF9F1}"/>
              </a:ext>
            </a:extLst>
          </p:cNvPr>
          <p:cNvSpPr txBox="1"/>
          <p:nvPr/>
        </p:nvSpPr>
        <p:spPr>
          <a:xfrm>
            <a:off x="2483768" y="2967334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/>
              <a:t>17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F730AAB-3DA9-4CBF-9953-50B24C649AB6}"/>
              </a:ext>
            </a:extLst>
          </p:cNvPr>
          <p:cNvSpPr txBox="1"/>
          <p:nvPr/>
        </p:nvSpPr>
        <p:spPr>
          <a:xfrm>
            <a:off x="539552" y="3726031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WoS</a:t>
            </a:r>
            <a:endParaRPr lang="ru-RU" sz="2400" i="1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780A76B-89F5-4210-8E2E-03F28BCFF0FC}"/>
              </a:ext>
            </a:extLst>
          </p:cNvPr>
          <p:cNvSpPr txBox="1"/>
          <p:nvPr/>
        </p:nvSpPr>
        <p:spPr>
          <a:xfrm>
            <a:off x="2483768" y="3541365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/>
              <a:t>14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76EE059-9C1D-431D-B9D9-9BD9E7C6F5ED}"/>
              </a:ext>
            </a:extLst>
          </p:cNvPr>
          <p:cNvSpPr txBox="1"/>
          <p:nvPr/>
        </p:nvSpPr>
        <p:spPr>
          <a:xfrm>
            <a:off x="539552" y="4312974"/>
            <a:ext cx="765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/>
              <a:t>ВАК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310E704-781F-4885-B966-AB246CDEEEF5}"/>
              </a:ext>
            </a:extLst>
          </p:cNvPr>
          <p:cNvSpPr txBox="1"/>
          <p:nvPr/>
        </p:nvSpPr>
        <p:spPr>
          <a:xfrm>
            <a:off x="2483768" y="4128308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/>
              <a:t>48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A835FD0-7FA0-4054-B7E2-F9FD742C2D84}"/>
              </a:ext>
            </a:extLst>
          </p:cNvPr>
          <p:cNvSpPr txBox="1"/>
          <p:nvPr/>
        </p:nvSpPr>
        <p:spPr>
          <a:xfrm>
            <a:off x="539552" y="4889690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/>
              <a:t>РИНЦ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B1B414F-BD9B-434D-9175-6D666B21B50F}"/>
              </a:ext>
            </a:extLst>
          </p:cNvPr>
          <p:cNvSpPr txBox="1"/>
          <p:nvPr/>
        </p:nvSpPr>
        <p:spPr>
          <a:xfrm>
            <a:off x="2483768" y="4705024"/>
            <a:ext cx="919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/>
              <a:t>117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5B28B5F-864F-462F-88E8-A55C87120727}"/>
              </a:ext>
            </a:extLst>
          </p:cNvPr>
          <p:cNvSpPr txBox="1"/>
          <p:nvPr/>
        </p:nvSpPr>
        <p:spPr>
          <a:xfrm>
            <a:off x="4791336" y="1977806"/>
            <a:ext cx="2484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Издано монографий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2461EE5-C0DE-44FC-A675-91EF1C38CD81}"/>
              </a:ext>
            </a:extLst>
          </p:cNvPr>
          <p:cNvSpPr txBox="1"/>
          <p:nvPr/>
        </p:nvSpPr>
        <p:spPr>
          <a:xfrm>
            <a:off x="6794395" y="1922144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>
                <a:solidFill>
                  <a:srgbClr val="C00000"/>
                </a:solidFill>
              </a:rPr>
              <a:t>12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618F0F04-67A7-4408-8411-913968BF13C8}"/>
              </a:ext>
            </a:extLst>
          </p:cNvPr>
          <p:cNvSpPr txBox="1"/>
          <p:nvPr/>
        </p:nvSpPr>
        <p:spPr>
          <a:xfrm>
            <a:off x="4791336" y="3920193"/>
            <a:ext cx="316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Издано учебников и учебных пособий 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E7B7B0C-3FF5-4B9A-9F79-49E17EF3A0C2}"/>
              </a:ext>
            </a:extLst>
          </p:cNvPr>
          <p:cNvSpPr txBox="1"/>
          <p:nvPr/>
        </p:nvSpPr>
        <p:spPr>
          <a:xfrm>
            <a:off x="7803690" y="3864530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22380767-D945-4517-A8B6-101C5CC37CB2}"/>
              </a:ext>
            </a:extLst>
          </p:cNvPr>
          <p:cNvSpPr/>
          <p:nvPr/>
        </p:nvSpPr>
        <p:spPr>
          <a:xfrm>
            <a:off x="7308304" y="177037"/>
            <a:ext cx="1475763" cy="14517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для документов шапка">
            <a:extLst>
              <a:ext uri="{FF2B5EF4-FFF2-40B4-BE49-F238E27FC236}">
                <a16:creationId xmlns="" xmlns:a16="http://schemas.microsoft.com/office/drawing/2014/main" id="{EC1E1E0D-CD02-4E83-A8DC-620B60170D9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7" t="7160" r="67307" b="11887"/>
          <a:stretch/>
        </p:blipFill>
        <p:spPr bwMode="auto">
          <a:xfrm>
            <a:off x="7308304" y="177037"/>
            <a:ext cx="1475763" cy="12587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6251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F3EBA5-CFD0-45FD-96FB-21CEB0868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/>
              <a:t>Научно-исследовательская деятельность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518148DA-6706-4662-8F05-060BAA608560}"/>
              </a:ext>
            </a:extLst>
          </p:cNvPr>
          <p:cNvSpPr/>
          <p:nvPr/>
        </p:nvSpPr>
        <p:spPr>
          <a:xfrm>
            <a:off x="62830" y="1700808"/>
            <a:ext cx="1844874" cy="6959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Участие в научных конференциях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B1DFDE42-2E4C-4DBA-A844-028225E6E211}"/>
              </a:ext>
            </a:extLst>
          </p:cNvPr>
          <p:cNvSpPr/>
          <p:nvPr/>
        </p:nvSpPr>
        <p:spPr>
          <a:xfrm>
            <a:off x="62830" y="2492897"/>
            <a:ext cx="1844874" cy="1080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rgbClr val="C00000"/>
                </a:solidFill>
              </a:rPr>
              <a:t>48</a:t>
            </a:r>
            <a:r>
              <a:rPr lang="ru-RU" sz="1600" dirty="0"/>
              <a:t> конференций</a:t>
            </a:r>
          </a:p>
          <a:p>
            <a:pPr algn="ctr"/>
            <a:endParaRPr lang="ru-RU" sz="1400" dirty="0"/>
          </a:p>
          <a:p>
            <a:pPr algn="ctr"/>
            <a:r>
              <a:rPr lang="ru-RU" sz="1400" dirty="0"/>
              <a:t>На базе МГОТУ</a:t>
            </a:r>
          </a:p>
          <a:p>
            <a:pPr algn="ctr"/>
            <a:r>
              <a:rPr lang="ru-RU" sz="1400" dirty="0"/>
              <a:t>Международные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3C5651B3-ED26-42DD-8719-6242DFF71D41}"/>
              </a:ext>
            </a:extLst>
          </p:cNvPr>
          <p:cNvSpPr/>
          <p:nvPr/>
        </p:nvSpPr>
        <p:spPr>
          <a:xfrm>
            <a:off x="1979713" y="1700808"/>
            <a:ext cx="2376264" cy="6959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Грант Президента РФ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1687A9E0-972E-4D07-83A1-98048EE68001}"/>
              </a:ext>
            </a:extLst>
          </p:cNvPr>
          <p:cNvSpPr/>
          <p:nvPr/>
        </p:nvSpPr>
        <p:spPr>
          <a:xfrm>
            <a:off x="1978531" y="2492722"/>
            <a:ext cx="2376264" cy="2448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По теме</a:t>
            </a:r>
          </a:p>
          <a:p>
            <a:pPr>
              <a:spcAft>
                <a:spcPts val="1200"/>
              </a:spcAft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Новые подходы к управлению развитием наукоёмких предприятий ракетно-космического машиностроения РФ</a:t>
            </a:r>
            <a:endParaRPr lang="ru-RU" sz="1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D97EEC2A-CC2B-44AD-AC3D-F50C42FEE774}"/>
              </a:ext>
            </a:extLst>
          </p:cNvPr>
          <p:cNvSpPr/>
          <p:nvPr/>
        </p:nvSpPr>
        <p:spPr>
          <a:xfrm>
            <a:off x="4425623" y="1700808"/>
            <a:ext cx="4655548" cy="6959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Исследования в рамках учебно-научной лаборатории социологических исследований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7D247CAA-BEA4-42F8-99AC-C38ABCC3A606}"/>
              </a:ext>
            </a:extLst>
          </p:cNvPr>
          <p:cNvSpPr/>
          <p:nvPr/>
        </p:nvSpPr>
        <p:spPr>
          <a:xfrm>
            <a:off x="4425623" y="2492722"/>
            <a:ext cx="4655548" cy="43206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По темам</a:t>
            </a:r>
          </a:p>
          <a:p>
            <a:pPr>
              <a:spcAft>
                <a:spcPts val="1200"/>
              </a:spcAft>
            </a:pPr>
            <a:r>
              <a:rPr lang="ru-RU" sz="1200" dirty="0"/>
              <a:t>Опрос студентов «МГОТУ» в рамках конкурса «Золотое сечение – студенческое признание»</a:t>
            </a:r>
          </a:p>
          <a:p>
            <a:pPr>
              <a:spcAft>
                <a:spcPts val="1200"/>
              </a:spcAft>
            </a:pPr>
            <a:r>
              <a:rPr lang="ru-RU" sz="1200" dirty="0"/>
              <a:t>Готовность обучающихся пройти обучение по программам дополнительного экономического образования в МГОТУ</a:t>
            </a:r>
          </a:p>
          <a:p>
            <a:pPr>
              <a:spcAft>
                <a:spcPts val="1200"/>
              </a:spcAft>
            </a:pPr>
            <a:r>
              <a:rPr lang="ru-RU" sz="1200" dirty="0"/>
              <a:t>Отношение жителей наукограда Королев к созданию комфортной городской среды</a:t>
            </a:r>
          </a:p>
          <a:p>
            <a:pPr>
              <a:spcAft>
                <a:spcPts val="1200"/>
              </a:spcAft>
            </a:pPr>
            <a:r>
              <a:rPr lang="ru-RU" sz="1200" dirty="0"/>
              <a:t>Отношение профессорско-преподавательского состава «МГОТУ» к </a:t>
            </a:r>
            <a:r>
              <a:rPr lang="ru-RU" sz="1200" dirty="0" err="1"/>
              <a:t>балльно</a:t>
            </a:r>
            <a:r>
              <a:rPr lang="ru-RU" sz="1200" dirty="0"/>
              <a:t>-рейтинговой системе</a:t>
            </a:r>
          </a:p>
          <a:p>
            <a:pPr>
              <a:spcAft>
                <a:spcPts val="1200"/>
              </a:spcAft>
            </a:pPr>
            <a:r>
              <a:rPr lang="ru-RU" sz="1200" dirty="0"/>
              <a:t>Анализ адаптации обучающихся в МГОТУ к смешанной форме обучения</a:t>
            </a:r>
          </a:p>
          <a:p>
            <a:pPr>
              <a:spcAft>
                <a:spcPts val="1200"/>
              </a:spcAft>
            </a:pPr>
            <a:r>
              <a:rPr lang="ru-RU" sz="1100" dirty="0"/>
              <a:t>Отношение обучающихся в МГОТУ к вакцинации от</a:t>
            </a:r>
            <a:r>
              <a:rPr lang="en-US" sz="1100" dirty="0"/>
              <a:t> COVID</a:t>
            </a:r>
            <a:r>
              <a:rPr lang="ru-RU" sz="1100" dirty="0"/>
              <a:t>-19 и введению </a:t>
            </a:r>
            <a:r>
              <a:rPr lang="en-US" sz="1100" dirty="0"/>
              <a:t>QR</a:t>
            </a:r>
            <a:r>
              <a:rPr lang="ru-RU" sz="1100" dirty="0"/>
              <a:t>-кодов для вакцинированных от </a:t>
            </a:r>
            <a:r>
              <a:rPr lang="en-US" sz="1100" dirty="0"/>
              <a:t>COVID</a:t>
            </a:r>
            <a:r>
              <a:rPr lang="ru-RU" sz="1100" dirty="0"/>
              <a:t>-19 и переболевших </a:t>
            </a:r>
            <a:r>
              <a:rPr lang="en-US" sz="1100" dirty="0"/>
              <a:t>COVID</a:t>
            </a:r>
            <a:r>
              <a:rPr lang="ru-RU" sz="1100" dirty="0"/>
              <a:t>-19 </a:t>
            </a:r>
          </a:p>
          <a:p>
            <a:pPr>
              <a:spcAft>
                <a:spcPts val="1200"/>
              </a:spcAft>
            </a:pPr>
            <a:r>
              <a:rPr lang="ru-RU" sz="1100" dirty="0"/>
              <a:t>Отношение обучающихся в МГОТУ к предпринимательской деятельности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3E9A153F-0AAF-4B53-A126-72C616129DCE}"/>
              </a:ext>
            </a:extLst>
          </p:cNvPr>
          <p:cNvSpPr/>
          <p:nvPr/>
        </p:nvSpPr>
        <p:spPr>
          <a:xfrm>
            <a:off x="7308304" y="177037"/>
            <a:ext cx="1475763" cy="14517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для документов шапка">
            <a:extLst>
              <a:ext uri="{FF2B5EF4-FFF2-40B4-BE49-F238E27FC236}">
                <a16:creationId xmlns="" xmlns:a16="http://schemas.microsoft.com/office/drawing/2014/main" id="{A13EB49D-55CC-4CC8-8A7A-F3977581FD4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7" t="7160" r="67307" b="11887"/>
          <a:stretch/>
        </p:blipFill>
        <p:spPr bwMode="auto">
          <a:xfrm>
            <a:off x="7308304" y="177037"/>
            <a:ext cx="1475763" cy="12587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922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cap="all" dirty="0"/>
              <a:t>молодые учёные</a:t>
            </a:r>
            <a:endParaRPr lang="ru-RU" sz="2800" dirty="0"/>
          </a:p>
        </p:txBody>
      </p:sp>
      <p:pic>
        <p:nvPicPr>
          <p:cNvPr id="1028" name="Picture 4" descr="https://unitech-mo.ru/upload/iblock/da0/da00ffe90673426acf2002a36fa15e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48" y="1916832"/>
            <a:ext cx="2328193" cy="349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nitech-mo.ru/upload/iblock/047/0477d5a5f0acd56bb4cebd2cca83faf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951" y="1912088"/>
            <a:ext cx="2327783" cy="349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27920" y="547601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</a:t>
            </a:r>
            <a:r>
              <a:rPr lang="ru-RU" dirty="0" smtClean="0"/>
              <a:t>.э.н</a:t>
            </a:r>
            <a:r>
              <a:rPr lang="ru-RU" dirty="0"/>
              <a:t>., доцент Абрашкин Михаил Сергеевич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95702" y="547127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К.э.н. </a:t>
            </a:r>
            <a:r>
              <a:rPr lang="ru-RU" dirty="0" err="1"/>
              <a:t>Барковская</a:t>
            </a:r>
            <a:endParaRPr lang="ru-RU" dirty="0"/>
          </a:p>
          <a:p>
            <a:pPr algn="ctr"/>
            <a:r>
              <a:rPr lang="ru-RU" dirty="0"/>
              <a:t>Виктория Евгеньевна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0D32B1DB-6D9E-4A85-9361-8E4B77921217}"/>
              </a:ext>
            </a:extLst>
          </p:cNvPr>
          <p:cNvSpPr/>
          <p:nvPr/>
        </p:nvSpPr>
        <p:spPr>
          <a:xfrm>
            <a:off x="7308304" y="177037"/>
            <a:ext cx="1475763" cy="14517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для документов шапка">
            <a:extLst>
              <a:ext uri="{FF2B5EF4-FFF2-40B4-BE49-F238E27FC236}">
                <a16:creationId xmlns="" xmlns:a16="http://schemas.microsoft.com/office/drawing/2014/main" id="{587D9950-2735-4771-865C-DA2D7EB7454E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7" t="7160" r="67307" b="11887"/>
          <a:stretch/>
        </p:blipFill>
        <p:spPr bwMode="auto">
          <a:xfrm>
            <a:off x="7308304" y="177037"/>
            <a:ext cx="1475763" cy="12587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8702F82-A394-4A2D-A349-0DB296E26CFD}"/>
              </a:ext>
            </a:extLst>
          </p:cNvPr>
          <p:cNvSpPr txBox="1"/>
          <p:nvPr/>
        </p:nvSpPr>
        <p:spPr>
          <a:xfrm>
            <a:off x="6048164" y="547601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К.э.н. Маслова</a:t>
            </a:r>
          </a:p>
          <a:p>
            <a:pPr algn="ctr"/>
            <a:r>
              <a:rPr lang="ru-RU" dirty="0"/>
              <a:t>Ирина Валерьевна</a:t>
            </a:r>
          </a:p>
        </p:txBody>
      </p:sp>
      <p:pic>
        <p:nvPicPr>
          <p:cNvPr id="3" name="Picture 4" descr="https://ies.unitech-mo.ru/files/um/20759/%D0%A4%D0%BE%D1%82%D0%BE_%D0%9C%D0%B0%D1%81%D0%BB%D0%BE%D0%B2%D0%B0_%D0%98.%D0%92..jpg">
            <a:extLst>
              <a:ext uri="{FF2B5EF4-FFF2-40B4-BE49-F238E27FC236}">
                <a16:creationId xmlns="" xmlns:a16="http://schemas.microsoft.com/office/drawing/2014/main" id="{1A114C77-CF44-4EAC-B543-E61267A67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222" y="1916831"/>
            <a:ext cx="2108164" cy="349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796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7391400" cy="563563"/>
          </a:xfrm>
        </p:spPr>
        <p:txBody>
          <a:bodyPr/>
          <a:lstStyle/>
          <a:p>
            <a:pPr algn="ctr"/>
            <a:r>
              <a:rPr lang="ru-RU" sz="2800" dirty="0"/>
              <a:t>Международная деятельность</a:t>
            </a:r>
          </a:p>
        </p:txBody>
      </p:sp>
      <p:pic>
        <p:nvPicPr>
          <p:cNvPr id="10" name="Picture 2" descr="ÐÐ°ÑÑÐ¸Ð½ÐºÐ¸ Ð¿Ð¾ Ð·Ð°Ð¿ÑÐ¾ÑÑ Ð¼Ð³Ð¾ÑÑ Ð»Ð¾Ð³Ð¾ÑÐ¸Ð¿ ÐºÐ°ÑÑÐ¸Ð½ÐºÐ°">
            <a:extLst>
              <a:ext uri="{FF2B5EF4-FFF2-40B4-BE49-F238E27FC236}">
                <a16:creationId xmlns="" xmlns:a16="http://schemas.microsoft.com/office/drawing/2014/main" id="{CC0C8277-96D9-4D94-ADE1-49D56E4F0E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988" r="-692" b="-5714"/>
          <a:stretch/>
        </p:blipFill>
        <p:spPr bwMode="auto">
          <a:xfrm>
            <a:off x="7809380" y="1793953"/>
            <a:ext cx="687056" cy="6486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3">
            <a:extLst>
              <a:ext uri="{FF2B5EF4-FFF2-40B4-BE49-F238E27FC236}">
                <a16:creationId xmlns="" xmlns:a16="http://schemas.microsoft.com/office/drawing/2014/main" id="{BAC913F2-B03C-411D-9130-763CE722B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4539" y="3356248"/>
            <a:ext cx="2058975" cy="2590800"/>
          </a:xfrm>
          <a:prstGeom prst="roundRect">
            <a:avLst>
              <a:gd name="adj" fmla="val 13745"/>
            </a:avLst>
          </a:prstGeom>
          <a:solidFill>
            <a:srgbClr val="FFFFFF">
              <a:alpha val="31000"/>
            </a:srgbClr>
          </a:solidFill>
          <a:ln w="3810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1400" b="1" dirty="0"/>
              <a:t>Участие студентов в международных конкурсах</a:t>
            </a:r>
          </a:p>
        </p:txBody>
      </p:sp>
      <p:sp>
        <p:nvSpPr>
          <p:cNvPr id="13" name="AutoShape 4">
            <a:extLst>
              <a:ext uri="{FF2B5EF4-FFF2-40B4-BE49-F238E27FC236}">
                <a16:creationId xmlns="" xmlns:a16="http://schemas.microsoft.com/office/drawing/2014/main" id="{2C07BBEC-273F-4BD7-B16D-BAEEE0497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79" y="3379768"/>
            <a:ext cx="2135832" cy="2590800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indent="0" algn="ctr">
              <a:buNone/>
            </a:pPr>
            <a:r>
              <a:rPr lang="ru-RU" sz="1400" b="1" dirty="0"/>
              <a:t>Стажировка студентов института в зарубежных ВУЗах</a:t>
            </a:r>
          </a:p>
        </p:txBody>
      </p:sp>
      <p:grpSp>
        <p:nvGrpSpPr>
          <p:cNvPr id="14" name="Group 5">
            <a:extLst>
              <a:ext uri="{FF2B5EF4-FFF2-40B4-BE49-F238E27FC236}">
                <a16:creationId xmlns="" xmlns:a16="http://schemas.microsoft.com/office/drawing/2014/main" id="{46B3F915-BA54-42FB-985F-D6C1B675A204}"/>
              </a:ext>
            </a:extLst>
          </p:cNvPr>
          <p:cNvGrpSpPr>
            <a:grpSpLocks/>
          </p:cNvGrpSpPr>
          <p:nvPr/>
        </p:nvGrpSpPr>
        <p:grpSpPr bwMode="auto">
          <a:xfrm>
            <a:off x="647563" y="2060848"/>
            <a:ext cx="7848873" cy="990600"/>
            <a:chOff x="624" y="1152"/>
            <a:chExt cx="4080" cy="720"/>
          </a:xfrm>
        </p:grpSpPr>
        <p:sp>
          <p:nvSpPr>
            <p:cNvPr id="15" name="Rectangle 6">
              <a:extLst>
                <a:ext uri="{FF2B5EF4-FFF2-40B4-BE49-F238E27FC236}">
                  <a16:creationId xmlns="" xmlns:a16="http://schemas.microsoft.com/office/drawing/2014/main" id="{97FFC9EF-DD62-4B1C-85D8-94983B152B95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66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grpSp>
          <p:nvGrpSpPr>
            <p:cNvPr id="16" name="Group 7">
              <a:extLst>
                <a:ext uri="{FF2B5EF4-FFF2-40B4-BE49-F238E27FC236}">
                  <a16:creationId xmlns="" xmlns:a16="http://schemas.microsoft.com/office/drawing/2014/main" id="{CAF47D47-061F-4C40-990C-3B6ABF8587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30" name="Oval 8">
                <a:extLst>
                  <a:ext uri="{FF2B5EF4-FFF2-40B4-BE49-F238E27FC236}">
                    <a16:creationId xmlns="" xmlns:a16="http://schemas.microsoft.com/office/drawing/2014/main" id="{017584E0-489C-45EE-846C-A9308E149DA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Rectangle 9">
                <a:extLst>
                  <a:ext uri="{FF2B5EF4-FFF2-40B4-BE49-F238E27FC236}">
                    <a16:creationId xmlns="" xmlns:a16="http://schemas.microsoft.com/office/drawing/2014/main" id="{040364F5-B9B4-4350-BBC5-6BFF5E446E1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Oval 10">
                <a:extLst>
                  <a:ext uri="{FF2B5EF4-FFF2-40B4-BE49-F238E27FC236}">
                    <a16:creationId xmlns="" xmlns:a16="http://schemas.microsoft.com/office/drawing/2014/main" id="{810DBDD3-7961-43F0-AEE0-C8D9B490251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Oval 11">
                <a:extLst>
                  <a:ext uri="{FF2B5EF4-FFF2-40B4-BE49-F238E27FC236}">
                    <a16:creationId xmlns="" xmlns:a16="http://schemas.microsoft.com/office/drawing/2014/main" id="{14C8CC66-D07C-45BA-8C03-746DFE3A68D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" name="Rectangle 12">
              <a:extLst>
                <a:ext uri="{FF2B5EF4-FFF2-40B4-BE49-F238E27FC236}">
                  <a16:creationId xmlns="" xmlns:a16="http://schemas.microsoft.com/office/drawing/2014/main" id="{BD15AA54-897B-4044-BF62-2CC1342477C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solidFill>
              <a:srgbClr val="5491D4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5491D4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grpSp>
          <p:nvGrpSpPr>
            <p:cNvPr id="18" name="Group 13">
              <a:extLst>
                <a:ext uri="{FF2B5EF4-FFF2-40B4-BE49-F238E27FC236}">
                  <a16:creationId xmlns="" xmlns:a16="http://schemas.microsoft.com/office/drawing/2014/main" id="{0AC18ED2-5496-44C1-8BC1-0D921E57D4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26" name="Oval 14">
                <a:extLst>
                  <a:ext uri="{FF2B5EF4-FFF2-40B4-BE49-F238E27FC236}">
                    <a16:creationId xmlns="" xmlns:a16="http://schemas.microsoft.com/office/drawing/2014/main" id="{474A6771-959F-4242-8F5F-0B3F8A7C1E1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Rectangle 15">
                <a:extLst>
                  <a:ext uri="{FF2B5EF4-FFF2-40B4-BE49-F238E27FC236}">
                    <a16:creationId xmlns="" xmlns:a16="http://schemas.microsoft.com/office/drawing/2014/main" id="{951972CE-BACD-477A-921A-71A41F58A06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Oval 16">
                <a:extLst>
                  <a:ext uri="{FF2B5EF4-FFF2-40B4-BE49-F238E27FC236}">
                    <a16:creationId xmlns="" xmlns:a16="http://schemas.microsoft.com/office/drawing/2014/main" id="{54FE8666-9719-4E39-8B08-D4DEA430154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Oval 17">
                <a:extLst>
                  <a:ext uri="{FF2B5EF4-FFF2-40B4-BE49-F238E27FC236}">
                    <a16:creationId xmlns="" xmlns:a16="http://schemas.microsoft.com/office/drawing/2014/main" id="{A692216F-9AFB-4CFF-B60F-8931F95E268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417ED55B-2430-45B7-A8A8-909BECB4F39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2880" y="1152"/>
              <a:ext cx="672" cy="672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DEF94F82-CCCE-489D-9BEF-0A529C675A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1296"/>
              <a:ext cx="816" cy="96"/>
              <a:chOff x="2003" y="3439"/>
              <a:chExt cx="468" cy="244"/>
            </a:xfrm>
          </p:grpSpPr>
          <p:sp>
            <p:nvSpPr>
              <p:cNvPr id="22" name="Oval 20">
                <a:extLst>
                  <a:ext uri="{FF2B5EF4-FFF2-40B4-BE49-F238E27FC236}">
                    <a16:creationId xmlns="" xmlns:a16="http://schemas.microsoft.com/office/drawing/2014/main" id="{7E935FC0-5F08-470C-B30D-241A47A5357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21">
                <a:extLst>
                  <a:ext uri="{FF2B5EF4-FFF2-40B4-BE49-F238E27FC236}">
                    <a16:creationId xmlns="" xmlns:a16="http://schemas.microsoft.com/office/drawing/2014/main" id="{7CE8ADC9-A76D-48D8-829A-1F619FD7238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22">
                <a:extLst>
                  <a:ext uri="{FF2B5EF4-FFF2-40B4-BE49-F238E27FC236}">
                    <a16:creationId xmlns="" xmlns:a16="http://schemas.microsoft.com/office/drawing/2014/main" id="{36606391-25B3-409F-86B6-7D35D369077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Oval 23">
                <a:extLst>
                  <a:ext uri="{FF2B5EF4-FFF2-40B4-BE49-F238E27FC236}">
                    <a16:creationId xmlns="" xmlns:a16="http://schemas.microsoft.com/office/drawing/2014/main" id="{4A52A999-5FB3-445A-8738-1D553715F11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" name="Rectangle 24">
              <a:extLst>
                <a:ext uri="{FF2B5EF4-FFF2-40B4-BE49-F238E27FC236}">
                  <a16:creationId xmlns="" xmlns:a16="http://schemas.microsoft.com/office/drawing/2014/main" id="{56ED078F-946E-43A1-8DDE-40F781414C3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4032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99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</p:grpSp>
      <p:sp>
        <p:nvSpPr>
          <p:cNvPr id="38" name="AutoShape 29">
            <a:extLst>
              <a:ext uri="{FF2B5EF4-FFF2-40B4-BE49-F238E27FC236}">
                <a16:creationId xmlns="" xmlns:a16="http://schemas.microsoft.com/office/drawing/2014/main" id="{4706501F-C6DD-4E24-B52C-4306BAA61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6861" y="3356248"/>
            <a:ext cx="2058975" cy="2590800"/>
          </a:xfrm>
          <a:prstGeom prst="roundRect">
            <a:avLst>
              <a:gd name="adj" fmla="val 13745"/>
            </a:avLst>
          </a:prstGeom>
          <a:solidFill>
            <a:srgbClr val="FFFFFF">
              <a:alpha val="31000"/>
            </a:srgbClr>
          </a:solidFill>
          <a:ln w="3810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1400" b="1" dirty="0"/>
              <a:t>Участие преподавателей</a:t>
            </a:r>
          </a:p>
          <a:p>
            <a:pPr algn="ctr"/>
            <a:r>
              <a:rPr lang="ru-RU" sz="1400" b="1" dirty="0"/>
              <a:t>кафедр в международных</a:t>
            </a:r>
          </a:p>
          <a:p>
            <a:pPr algn="ctr"/>
            <a:r>
              <a:rPr lang="ru-RU" sz="1400" b="1" dirty="0"/>
              <a:t>конференциях</a:t>
            </a:r>
          </a:p>
        </p:txBody>
      </p:sp>
      <p:sp>
        <p:nvSpPr>
          <p:cNvPr id="39" name="AutoShape 30">
            <a:extLst>
              <a:ext uri="{FF2B5EF4-FFF2-40B4-BE49-F238E27FC236}">
                <a16:creationId xmlns="" xmlns:a16="http://schemas.microsoft.com/office/drawing/2014/main" id="{E04672B8-1D6C-4454-9B5D-67AB4857B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9742" y="3379768"/>
            <a:ext cx="2135832" cy="2590800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1400" b="1" dirty="0"/>
              <a:t>Организация международных научно-практических</a:t>
            </a:r>
          </a:p>
          <a:p>
            <a:pPr algn="ctr"/>
            <a:r>
              <a:rPr lang="ru-RU" sz="1400" b="1" dirty="0"/>
              <a:t>конференций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="" xmlns:a16="http://schemas.microsoft.com/office/drawing/2014/main" id="{225981D5-FB61-44F8-BF75-C51A7DE4750D}"/>
              </a:ext>
            </a:extLst>
          </p:cNvPr>
          <p:cNvSpPr/>
          <p:nvPr/>
        </p:nvSpPr>
        <p:spPr>
          <a:xfrm>
            <a:off x="7308304" y="177037"/>
            <a:ext cx="1475763" cy="14517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 descr="для документов шапка">
            <a:extLst>
              <a:ext uri="{FF2B5EF4-FFF2-40B4-BE49-F238E27FC236}">
                <a16:creationId xmlns="" xmlns:a16="http://schemas.microsoft.com/office/drawing/2014/main" id="{69660484-A5F6-459F-871F-B7A1053BF99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7" t="7160" r="67307" b="11887"/>
          <a:stretch/>
        </p:blipFill>
        <p:spPr bwMode="auto">
          <a:xfrm>
            <a:off x="7308304" y="177037"/>
            <a:ext cx="1475763" cy="12587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3016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14" y="116632"/>
            <a:ext cx="7391400" cy="563563"/>
          </a:xfrm>
        </p:spPr>
        <p:txBody>
          <a:bodyPr/>
          <a:lstStyle/>
          <a:p>
            <a:r>
              <a:rPr lang="ru-RU" dirty="0"/>
              <a:t>Дополнительное образование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7AC98A92-6DDA-4432-8E81-69B55965A1E2}"/>
              </a:ext>
            </a:extLst>
          </p:cNvPr>
          <p:cNvSpPr/>
          <p:nvPr/>
        </p:nvSpPr>
        <p:spPr>
          <a:xfrm>
            <a:off x="7308304" y="177037"/>
            <a:ext cx="1475763" cy="14517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для документов шапка">
            <a:extLst>
              <a:ext uri="{FF2B5EF4-FFF2-40B4-BE49-F238E27FC236}">
                <a16:creationId xmlns="" xmlns:a16="http://schemas.microsoft.com/office/drawing/2014/main" id="{834558C3-C981-4476-995C-914871755B7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7" t="7160" r="67307" b="11887"/>
          <a:stretch/>
        </p:blipFill>
        <p:spPr bwMode="auto">
          <a:xfrm>
            <a:off x="7308304" y="177037"/>
            <a:ext cx="1475763" cy="12587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object 25">
            <a:extLst>
              <a:ext uri="{FF2B5EF4-FFF2-40B4-BE49-F238E27FC236}">
                <a16:creationId xmlns="" xmlns:a16="http://schemas.microsoft.com/office/drawing/2014/main" id="{7DA39EB5-1913-433D-B35A-E8E975400A47}"/>
              </a:ext>
            </a:extLst>
          </p:cNvPr>
          <p:cNvSpPr txBox="1"/>
          <p:nvPr/>
        </p:nvSpPr>
        <p:spPr>
          <a:xfrm>
            <a:off x="1278031" y="5931276"/>
            <a:ext cx="7939149" cy="37830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50000"/>
              </a:lnSpc>
              <a:spcBef>
                <a:spcPts val="110"/>
              </a:spcBef>
            </a:pPr>
            <a:r>
              <a:rPr lang="ru-RU" b="1" dirty="0" smtClean="0">
                <a:solidFill>
                  <a:srgbClr val="231F20"/>
                </a:solidFill>
                <a:cs typeface="Yu Gothic"/>
              </a:rPr>
              <a:t>Технологии формирования финансовой грамотности </a:t>
            </a:r>
            <a:r>
              <a:rPr lang="ru-RU" b="1" dirty="0">
                <a:solidFill>
                  <a:srgbClr val="231F20"/>
                </a:solidFill>
                <a:cs typeface="Yu Gothic"/>
              </a:rPr>
              <a:t>ш</a:t>
            </a:r>
            <a:r>
              <a:rPr lang="ru-RU" b="1" dirty="0" smtClean="0">
                <a:solidFill>
                  <a:srgbClr val="231F20"/>
                </a:solidFill>
                <a:cs typeface="Yu Gothic"/>
              </a:rPr>
              <a:t>кольников</a:t>
            </a:r>
            <a:endParaRPr dirty="0">
              <a:cs typeface="Yu Gothic"/>
            </a:endParaRPr>
          </a:p>
        </p:txBody>
      </p:sp>
      <p:sp>
        <p:nvSpPr>
          <p:cNvPr id="17" name="object 26">
            <a:extLst>
              <a:ext uri="{FF2B5EF4-FFF2-40B4-BE49-F238E27FC236}">
                <a16:creationId xmlns="" xmlns:a16="http://schemas.microsoft.com/office/drawing/2014/main" id="{25E62CF2-8E42-40F0-9CC8-E3F3560F0981}"/>
              </a:ext>
            </a:extLst>
          </p:cNvPr>
          <p:cNvSpPr/>
          <p:nvPr/>
        </p:nvSpPr>
        <p:spPr>
          <a:xfrm>
            <a:off x="0" y="1880906"/>
            <a:ext cx="1031875" cy="0"/>
          </a:xfrm>
          <a:custGeom>
            <a:avLst/>
            <a:gdLst/>
            <a:ahLst/>
            <a:cxnLst/>
            <a:rect l="l" t="t" r="r" b="b"/>
            <a:pathLst>
              <a:path w="1031875">
                <a:moveTo>
                  <a:pt x="0" y="0"/>
                </a:moveTo>
                <a:lnTo>
                  <a:pt x="1031659" y="0"/>
                </a:lnTo>
              </a:path>
            </a:pathLst>
          </a:custGeom>
          <a:ln w="24079">
            <a:solidFill>
              <a:srgbClr val="1B75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7">
            <a:extLst>
              <a:ext uri="{FF2B5EF4-FFF2-40B4-BE49-F238E27FC236}">
                <a16:creationId xmlns="" xmlns:a16="http://schemas.microsoft.com/office/drawing/2014/main" id="{9D750DF9-0456-4046-A64B-03C3F382F936}"/>
              </a:ext>
            </a:extLst>
          </p:cNvPr>
          <p:cNvSpPr/>
          <p:nvPr/>
        </p:nvSpPr>
        <p:spPr>
          <a:xfrm>
            <a:off x="881180" y="1742446"/>
            <a:ext cx="300990" cy="300990"/>
          </a:xfrm>
          <a:custGeom>
            <a:avLst/>
            <a:gdLst/>
            <a:ahLst/>
            <a:cxnLst/>
            <a:rect l="l" t="t" r="r" b="b"/>
            <a:pathLst>
              <a:path w="300990" h="300989">
                <a:moveTo>
                  <a:pt x="150482" y="0"/>
                </a:moveTo>
                <a:lnTo>
                  <a:pt x="102918" y="7673"/>
                </a:lnTo>
                <a:lnTo>
                  <a:pt x="61609" y="29038"/>
                </a:lnTo>
                <a:lnTo>
                  <a:pt x="29034" y="61617"/>
                </a:lnTo>
                <a:lnTo>
                  <a:pt x="7671" y="102929"/>
                </a:lnTo>
                <a:lnTo>
                  <a:pt x="0" y="150495"/>
                </a:lnTo>
                <a:lnTo>
                  <a:pt x="7671" y="198058"/>
                </a:lnTo>
                <a:lnTo>
                  <a:pt x="29034" y="239367"/>
                </a:lnTo>
                <a:lnTo>
                  <a:pt x="61609" y="271942"/>
                </a:lnTo>
                <a:lnTo>
                  <a:pt x="102918" y="293305"/>
                </a:lnTo>
                <a:lnTo>
                  <a:pt x="150482" y="300977"/>
                </a:lnTo>
                <a:lnTo>
                  <a:pt x="198052" y="293305"/>
                </a:lnTo>
                <a:lnTo>
                  <a:pt x="239365" y="271942"/>
                </a:lnTo>
                <a:lnTo>
                  <a:pt x="271942" y="239367"/>
                </a:lnTo>
                <a:lnTo>
                  <a:pt x="293305" y="198058"/>
                </a:lnTo>
                <a:lnTo>
                  <a:pt x="300977" y="150495"/>
                </a:lnTo>
                <a:lnTo>
                  <a:pt x="293305" y="102929"/>
                </a:lnTo>
                <a:lnTo>
                  <a:pt x="271942" y="61617"/>
                </a:lnTo>
                <a:lnTo>
                  <a:pt x="239365" y="29038"/>
                </a:lnTo>
                <a:lnTo>
                  <a:pt x="198052" y="7673"/>
                </a:lnTo>
                <a:lnTo>
                  <a:pt x="150482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9" name="object 28">
            <a:extLst>
              <a:ext uri="{FF2B5EF4-FFF2-40B4-BE49-F238E27FC236}">
                <a16:creationId xmlns="" xmlns:a16="http://schemas.microsoft.com/office/drawing/2014/main" id="{102E572D-8CFA-4BA3-BE6A-35F4D43DC81C}"/>
              </a:ext>
            </a:extLst>
          </p:cNvPr>
          <p:cNvSpPr/>
          <p:nvPr/>
        </p:nvSpPr>
        <p:spPr>
          <a:xfrm>
            <a:off x="0" y="2407060"/>
            <a:ext cx="1031875" cy="0"/>
          </a:xfrm>
          <a:custGeom>
            <a:avLst/>
            <a:gdLst/>
            <a:ahLst/>
            <a:cxnLst/>
            <a:rect l="l" t="t" r="r" b="b"/>
            <a:pathLst>
              <a:path w="1031875">
                <a:moveTo>
                  <a:pt x="0" y="0"/>
                </a:moveTo>
                <a:lnTo>
                  <a:pt x="1031659" y="0"/>
                </a:lnTo>
              </a:path>
            </a:pathLst>
          </a:custGeom>
          <a:ln w="24066">
            <a:solidFill>
              <a:srgbClr val="223D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9">
            <a:extLst>
              <a:ext uri="{FF2B5EF4-FFF2-40B4-BE49-F238E27FC236}">
                <a16:creationId xmlns="" xmlns:a16="http://schemas.microsoft.com/office/drawing/2014/main" id="{DB882661-853E-49B5-8E00-41ACACC1EC3A}"/>
              </a:ext>
            </a:extLst>
          </p:cNvPr>
          <p:cNvSpPr/>
          <p:nvPr/>
        </p:nvSpPr>
        <p:spPr>
          <a:xfrm>
            <a:off x="881180" y="2268601"/>
            <a:ext cx="300990" cy="300990"/>
          </a:xfrm>
          <a:custGeom>
            <a:avLst/>
            <a:gdLst/>
            <a:ahLst/>
            <a:cxnLst/>
            <a:rect l="l" t="t" r="r" b="b"/>
            <a:pathLst>
              <a:path w="300990" h="300989">
                <a:moveTo>
                  <a:pt x="150482" y="0"/>
                </a:moveTo>
                <a:lnTo>
                  <a:pt x="102918" y="7673"/>
                </a:lnTo>
                <a:lnTo>
                  <a:pt x="61609" y="29038"/>
                </a:lnTo>
                <a:lnTo>
                  <a:pt x="29034" y="61617"/>
                </a:lnTo>
                <a:lnTo>
                  <a:pt x="7671" y="102929"/>
                </a:lnTo>
                <a:lnTo>
                  <a:pt x="0" y="150495"/>
                </a:lnTo>
                <a:lnTo>
                  <a:pt x="7671" y="198058"/>
                </a:lnTo>
                <a:lnTo>
                  <a:pt x="29034" y="239367"/>
                </a:lnTo>
                <a:lnTo>
                  <a:pt x="61609" y="271942"/>
                </a:lnTo>
                <a:lnTo>
                  <a:pt x="102918" y="293305"/>
                </a:lnTo>
                <a:lnTo>
                  <a:pt x="150482" y="300977"/>
                </a:lnTo>
                <a:lnTo>
                  <a:pt x="198052" y="293305"/>
                </a:lnTo>
                <a:lnTo>
                  <a:pt x="239365" y="271942"/>
                </a:lnTo>
                <a:lnTo>
                  <a:pt x="271942" y="239367"/>
                </a:lnTo>
                <a:lnTo>
                  <a:pt x="293305" y="198058"/>
                </a:lnTo>
                <a:lnTo>
                  <a:pt x="300977" y="150495"/>
                </a:lnTo>
                <a:lnTo>
                  <a:pt x="293305" y="102929"/>
                </a:lnTo>
                <a:lnTo>
                  <a:pt x="271942" y="61617"/>
                </a:lnTo>
                <a:lnTo>
                  <a:pt x="239365" y="29038"/>
                </a:lnTo>
                <a:lnTo>
                  <a:pt x="198052" y="7673"/>
                </a:lnTo>
                <a:lnTo>
                  <a:pt x="150482" y="0"/>
                </a:lnTo>
                <a:close/>
              </a:path>
            </a:pathLst>
          </a:custGeom>
          <a:solidFill>
            <a:srgbClr val="223D60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21" name="object 30">
            <a:extLst>
              <a:ext uri="{FF2B5EF4-FFF2-40B4-BE49-F238E27FC236}">
                <a16:creationId xmlns="" xmlns:a16="http://schemas.microsoft.com/office/drawing/2014/main" id="{356F0439-8BE0-4048-BB95-D06644638A79}"/>
              </a:ext>
            </a:extLst>
          </p:cNvPr>
          <p:cNvSpPr/>
          <p:nvPr/>
        </p:nvSpPr>
        <p:spPr>
          <a:xfrm>
            <a:off x="-14562" y="2941523"/>
            <a:ext cx="1031875" cy="0"/>
          </a:xfrm>
          <a:custGeom>
            <a:avLst/>
            <a:gdLst/>
            <a:ahLst/>
            <a:cxnLst/>
            <a:rect l="l" t="t" r="r" b="b"/>
            <a:pathLst>
              <a:path w="1031875">
                <a:moveTo>
                  <a:pt x="0" y="0"/>
                </a:moveTo>
                <a:lnTo>
                  <a:pt x="1031659" y="0"/>
                </a:lnTo>
              </a:path>
            </a:pathLst>
          </a:custGeom>
          <a:ln w="24079">
            <a:solidFill>
              <a:srgbClr val="2C2F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1">
            <a:extLst>
              <a:ext uri="{FF2B5EF4-FFF2-40B4-BE49-F238E27FC236}">
                <a16:creationId xmlns="" xmlns:a16="http://schemas.microsoft.com/office/drawing/2014/main" id="{C51BA111-08FB-4147-B2E8-47E79EF11951}"/>
              </a:ext>
            </a:extLst>
          </p:cNvPr>
          <p:cNvSpPr/>
          <p:nvPr/>
        </p:nvSpPr>
        <p:spPr>
          <a:xfrm>
            <a:off x="866618" y="2803058"/>
            <a:ext cx="300990" cy="300990"/>
          </a:xfrm>
          <a:custGeom>
            <a:avLst/>
            <a:gdLst/>
            <a:ahLst/>
            <a:cxnLst/>
            <a:rect l="l" t="t" r="r" b="b"/>
            <a:pathLst>
              <a:path w="300990" h="300989">
                <a:moveTo>
                  <a:pt x="150482" y="0"/>
                </a:moveTo>
                <a:lnTo>
                  <a:pt x="102918" y="7673"/>
                </a:lnTo>
                <a:lnTo>
                  <a:pt x="61609" y="29038"/>
                </a:lnTo>
                <a:lnTo>
                  <a:pt x="29034" y="61617"/>
                </a:lnTo>
                <a:lnTo>
                  <a:pt x="7671" y="102929"/>
                </a:lnTo>
                <a:lnTo>
                  <a:pt x="0" y="150495"/>
                </a:lnTo>
                <a:lnTo>
                  <a:pt x="7671" y="198065"/>
                </a:lnTo>
                <a:lnTo>
                  <a:pt x="29034" y="239377"/>
                </a:lnTo>
                <a:lnTo>
                  <a:pt x="61609" y="271954"/>
                </a:lnTo>
                <a:lnTo>
                  <a:pt x="102918" y="293318"/>
                </a:lnTo>
                <a:lnTo>
                  <a:pt x="150482" y="300990"/>
                </a:lnTo>
                <a:lnTo>
                  <a:pt x="198052" y="293318"/>
                </a:lnTo>
                <a:lnTo>
                  <a:pt x="239365" y="271954"/>
                </a:lnTo>
                <a:lnTo>
                  <a:pt x="271942" y="239377"/>
                </a:lnTo>
                <a:lnTo>
                  <a:pt x="293305" y="198065"/>
                </a:lnTo>
                <a:lnTo>
                  <a:pt x="300977" y="150495"/>
                </a:lnTo>
                <a:lnTo>
                  <a:pt x="293305" y="102929"/>
                </a:lnTo>
                <a:lnTo>
                  <a:pt x="271942" y="61617"/>
                </a:lnTo>
                <a:lnTo>
                  <a:pt x="239365" y="29038"/>
                </a:lnTo>
                <a:lnTo>
                  <a:pt x="198052" y="7673"/>
                </a:lnTo>
                <a:lnTo>
                  <a:pt x="150482" y="0"/>
                </a:lnTo>
                <a:close/>
              </a:path>
            </a:pathLst>
          </a:custGeom>
          <a:solidFill>
            <a:srgbClr val="2C2F31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23" name="object 32">
            <a:extLst>
              <a:ext uri="{FF2B5EF4-FFF2-40B4-BE49-F238E27FC236}">
                <a16:creationId xmlns="" xmlns:a16="http://schemas.microsoft.com/office/drawing/2014/main" id="{870E1C61-6CB9-493C-A9E8-B892D1CA2A17}"/>
              </a:ext>
            </a:extLst>
          </p:cNvPr>
          <p:cNvSpPr/>
          <p:nvPr/>
        </p:nvSpPr>
        <p:spPr>
          <a:xfrm>
            <a:off x="-14362" y="3553213"/>
            <a:ext cx="1031875" cy="0"/>
          </a:xfrm>
          <a:custGeom>
            <a:avLst/>
            <a:gdLst/>
            <a:ahLst/>
            <a:cxnLst/>
            <a:rect l="l" t="t" r="r" b="b"/>
            <a:pathLst>
              <a:path w="1031875">
                <a:moveTo>
                  <a:pt x="0" y="0"/>
                </a:moveTo>
                <a:lnTo>
                  <a:pt x="1031659" y="0"/>
                </a:lnTo>
              </a:path>
            </a:pathLst>
          </a:custGeom>
          <a:ln w="24079">
            <a:solidFill>
              <a:srgbClr val="1B75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3">
            <a:extLst>
              <a:ext uri="{FF2B5EF4-FFF2-40B4-BE49-F238E27FC236}">
                <a16:creationId xmlns="" xmlns:a16="http://schemas.microsoft.com/office/drawing/2014/main" id="{6F5CD52C-ABA2-409B-9E09-75693C120A4B}"/>
              </a:ext>
            </a:extLst>
          </p:cNvPr>
          <p:cNvSpPr/>
          <p:nvPr/>
        </p:nvSpPr>
        <p:spPr>
          <a:xfrm>
            <a:off x="866818" y="3414748"/>
            <a:ext cx="300990" cy="300990"/>
          </a:xfrm>
          <a:custGeom>
            <a:avLst/>
            <a:gdLst/>
            <a:ahLst/>
            <a:cxnLst/>
            <a:rect l="l" t="t" r="r" b="b"/>
            <a:pathLst>
              <a:path w="300990" h="300989">
                <a:moveTo>
                  <a:pt x="150482" y="0"/>
                </a:moveTo>
                <a:lnTo>
                  <a:pt x="102918" y="7674"/>
                </a:lnTo>
                <a:lnTo>
                  <a:pt x="61609" y="29042"/>
                </a:lnTo>
                <a:lnTo>
                  <a:pt x="29034" y="61623"/>
                </a:lnTo>
                <a:lnTo>
                  <a:pt x="7671" y="102934"/>
                </a:lnTo>
                <a:lnTo>
                  <a:pt x="0" y="150495"/>
                </a:lnTo>
                <a:lnTo>
                  <a:pt x="7671" y="198065"/>
                </a:lnTo>
                <a:lnTo>
                  <a:pt x="29034" y="239377"/>
                </a:lnTo>
                <a:lnTo>
                  <a:pt x="61609" y="271954"/>
                </a:lnTo>
                <a:lnTo>
                  <a:pt x="102918" y="293318"/>
                </a:lnTo>
                <a:lnTo>
                  <a:pt x="150482" y="300990"/>
                </a:lnTo>
                <a:lnTo>
                  <a:pt x="198052" y="293318"/>
                </a:lnTo>
                <a:lnTo>
                  <a:pt x="239365" y="271954"/>
                </a:lnTo>
                <a:lnTo>
                  <a:pt x="271942" y="239377"/>
                </a:lnTo>
                <a:lnTo>
                  <a:pt x="293305" y="198065"/>
                </a:lnTo>
                <a:lnTo>
                  <a:pt x="300977" y="150495"/>
                </a:lnTo>
                <a:lnTo>
                  <a:pt x="293305" y="102934"/>
                </a:lnTo>
                <a:lnTo>
                  <a:pt x="271942" y="61623"/>
                </a:lnTo>
                <a:lnTo>
                  <a:pt x="239365" y="29042"/>
                </a:lnTo>
                <a:lnTo>
                  <a:pt x="198052" y="7674"/>
                </a:lnTo>
                <a:lnTo>
                  <a:pt x="150482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25" name="object 34">
            <a:extLst>
              <a:ext uri="{FF2B5EF4-FFF2-40B4-BE49-F238E27FC236}">
                <a16:creationId xmlns="" xmlns:a16="http://schemas.microsoft.com/office/drawing/2014/main" id="{9F641D16-DCAC-4FCD-BC5C-DD7CE2E697B2}"/>
              </a:ext>
            </a:extLst>
          </p:cNvPr>
          <p:cNvSpPr/>
          <p:nvPr/>
        </p:nvSpPr>
        <p:spPr>
          <a:xfrm>
            <a:off x="-14562" y="4075925"/>
            <a:ext cx="1031875" cy="0"/>
          </a:xfrm>
          <a:custGeom>
            <a:avLst/>
            <a:gdLst/>
            <a:ahLst/>
            <a:cxnLst/>
            <a:rect l="l" t="t" r="r" b="b"/>
            <a:pathLst>
              <a:path w="1031875">
                <a:moveTo>
                  <a:pt x="0" y="0"/>
                </a:moveTo>
                <a:lnTo>
                  <a:pt x="1031659" y="0"/>
                </a:lnTo>
              </a:path>
            </a:pathLst>
          </a:custGeom>
          <a:ln w="24079">
            <a:solidFill>
              <a:srgbClr val="223D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5">
            <a:extLst>
              <a:ext uri="{FF2B5EF4-FFF2-40B4-BE49-F238E27FC236}">
                <a16:creationId xmlns="" xmlns:a16="http://schemas.microsoft.com/office/drawing/2014/main" id="{46C98573-B278-4795-83F5-43C7C8ADA3E9}"/>
              </a:ext>
            </a:extLst>
          </p:cNvPr>
          <p:cNvSpPr/>
          <p:nvPr/>
        </p:nvSpPr>
        <p:spPr>
          <a:xfrm>
            <a:off x="866618" y="3937461"/>
            <a:ext cx="300990" cy="300990"/>
          </a:xfrm>
          <a:custGeom>
            <a:avLst/>
            <a:gdLst/>
            <a:ahLst/>
            <a:cxnLst/>
            <a:rect l="l" t="t" r="r" b="b"/>
            <a:pathLst>
              <a:path w="300990" h="300989">
                <a:moveTo>
                  <a:pt x="150482" y="0"/>
                </a:moveTo>
                <a:lnTo>
                  <a:pt x="102918" y="7673"/>
                </a:lnTo>
                <a:lnTo>
                  <a:pt x="61609" y="29038"/>
                </a:lnTo>
                <a:lnTo>
                  <a:pt x="29034" y="61617"/>
                </a:lnTo>
                <a:lnTo>
                  <a:pt x="7671" y="102929"/>
                </a:lnTo>
                <a:lnTo>
                  <a:pt x="0" y="150494"/>
                </a:lnTo>
                <a:lnTo>
                  <a:pt x="7671" y="198065"/>
                </a:lnTo>
                <a:lnTo>
                  <a:pt x="29034" y="239377"/>
                </a:lnTo>
                <a:lnTo>
                  <a:pt x="61609" y="271954"/>
                </a:lnTo>
                <a:lnTo>
                  <a:pt x="102918" y="293318"/>
                </a:lnTo>
                <a:lnTo>
                  <a:pt x="150482" y="300989"/>
                </a:lnTo>
                <a:lnTo>
                  <a:pt x="198052" y="293318"/>
                </a:lnTo>
                <a:lnTo>
                  <a:pt x="239365" y="271954"/>
                </a:lnTo>
                <a:lnTo>
                  <a:pt x="271942" y="239377"/>
                </a:lnTo>
                <a:lnTo>
                  <a:pt x="293305" y="198065"/>
                </a:lnTo>
                <a:lnTo>
                  <a:pt x="300977" y="150494"/>
                </a:lnTo>
                <a:lnTo>
                  <a:pt x="293305" y="102929"/>
                </a:lnTo>
                <a:lnTo>
                  <a:pt x="271942" y="61617"/>
                </a:lnTo>
                <a:lnTo>
                  <a:pt x="239365" y="29038"/>
                </a:lnTo>
                <a:lnTo>
                  <a:pt x="198052" y="7673"/>
                </a:lnTo>
                <a:lnTo>
                  <a:pt x="150482" y="0"/>
                </a:lnTo>
                <a:close/>
              </a:path>
            </a:pathLst>
          </a:custGeom>
          <a:solidFill>
            <a:srgbClr val="223D60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27" name="object 36">
            <a:extLst>
              <a:ext uri="{FF2B5EF4-FFF2-40B4-BE49-F238E27FC236}">
                <a16:creationId xmlns="" xmlns:a16="http://schemas.microsoft.com/office/drawing/2014/main" id="{99237D30-DD7F-4E8F-B492-7BA3C6CAB10A}"/>
              </a:ext>
            </a:extLst>
          </p:cNvPr>
          <p:cNvSpPr/>
          <p:nvPr/>
        </p:nvSpPr>
        <p:spPr>
          <a:xfrm>
            <a:off x="-14562" y="4604231"/>
            <a:ext cx="1031875" cy="0"/>
          </a:xfrm>
          <a:custGeom>
            <a:avLst/>
            <a:gdLst/>
            <a:ahLst/>
            <a:cxnLst/>
            <a:rect l="l" t="t" r="r" b="b"/>
            <a:pathLst>
              <a:path w="1031875">
                <a:moveTo>
                  <a:pt x="0" y="0"/>
                </a:moveTo>
                <a:lnTo>
                  <a:pt x="1031659" y="0"/>
                </a:lnTo>
              </a:path>
            </a:pathLst>
          </a:custGeom>
          <a:ln w="24079">
            <a:solidFill>
              <a:srgbClr val="2C2F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37">
            <a:extLst>
              <a:ext uri="{FF2B5EF4-FFF2-40B4-BE49-F238E27FC236}">
                <a16:creationId xmlns="" xmlns:a16="http://schemas.microsoft.com/office/drawing/2014/main" id="{BD825D77-4006-436A-9300-BF61B01B9633}"/>
              </a:ext>
            </a:extLst>
          </p:cNvPr>
          <p:cNvSpPr/>
          <p:nvPr/>
        </p:nvSpPr>
        <p:spPr>
          <a:xfrm>
            <a:off x="866618" y="4465766"/>
            <a:ext cx="300990" cy="300990"/>
          </a:xfrm>
          <a:custGeom>
            <a:avLst/>
            <a:gdLst/>
            <a:ahLst/>
            <a:cxnLst/>
            <a:rect l="l" t="t" r="r" b="b"/>
            <a:pathLst>
              <a:path w="300990" h="300989">
                <a:moveTo>
                  <a:pt x="150482" y="0"/>
                </a:moveTo>
                <a:lnTo>
                  <a:pt x="102918" y="7671"/>
                </a:lnTo>
                <a:lnTo>
                  <a:pt x="61609" y="29035"/>
                </a:lnTo>
                <a:lnTo>
                  <a:pt x="29034" y="61612"/>
                </a:lnTo>
                <a:lnTo>
                  <a:pt x="7671" y="102924"/>
                </a:lnTo>
                <a:lnTo>
                  <a:pt x="0" y="150494"/>
                </a:lnTo>
                <a:lnTo>
                  <a:pt x="7671" y="198065"/>
                </a:lnTo>
                <a:lnTo>
                  <a:pt x="29034" y="239377"/>
                </a:lnTo>
                <a:lnTo>
                  <a:pt x="61609" y="271954"/>
                </a:lnTo>
                <a:lnTo>
                  <a:pt x="102918" y="293318"/>
                </a:lnTo>
                <a:lnTo>
                  <a:pt x="150482" y="300989"/>
                </a:lnTo>
                <a:lnTo>
                  <a:pt x="198052" y="293318"/>
                </a:lnTo>
                <a:lnTo>
                  <a:pt x="239365" y="271954"/>
                </a:lnTo>
                <a:lnTo>
                  <a:pt x="271942" y="239377"/>
                </a:lnTo>
                <a:lnTo>
                  <a:pt x="293305" y="198065"/>
                </a:lnTo>
                <a:lnTo>
                  <a:pt x="300977" y="150494"/>
                </a:lnTo>
                <a:lnTo>
                  <a:pt x="293305" y="102924"/>
                </a:lnTo>
                <a:lnTo>
                  <a:pt x="271942" y="61612"/>
                </a:lnTo>
                <a:lnTo>
                  <a:pt x="239365" y="29035"/>
                </a:lnTo>
                <a:lnTo>
                  <a:pt x="198052" y="7671"/>
                </a:lnTo>
                <a:lnTo>
                  <a:pt x="150482" y="0"/>
                </a:lnTo>
                <a:close/>
              </a:path>
            </a:pathLst>
          </a:custGeom>
          <a:solidFill>
            <a:srgbClr val="2C2F31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29" name="object 38">
            <a:extLst>
              <a:ext uri="{FF2B5EF4-FFF2-40B4-BE49-F238E27FC236}">
                <a16:creationId xmlns="" xmlns:a16="http://schemas.microsoft.com/office/drawing/2014/main" id="{89E3A71A-97A6-4C3F-ACC0-0FBC5300F326}"/>
              </a:ext>
            </a:extLst>
          </p:cNvPr>
          <p:cNvSpPr/>
          <p:nvPr/>
        </p:nvSpPr>
        <p:spPr>
          <a:xfrm>
            <a:off x="-14562" y="5298668"/>
            <a:ext cx="1031875" cy="0"/>
          </a:xfrm>
          <a:custGeom>
            <a:avLst/>
            <a:gdLst/>
            <a:ahLst/>
            <a:cxnLst/>
            <a:rect l="l" t="t" r="r" b="b"/>
            <a:pathLst>
              <a:path w="1031875">
                <a:moveTo>
                  <a:pt x="0" y="0"/>
                </a:moveTo>
                <a:lnTo>
                  <a:pt x="1031659" y="0"/>
                </a:lnTo>
              </a:path>
            </a:pathLst>
          </a:custGeom>
          <a:ln w="24066">
            <a:solidFill>
              <a:srgbClr val="1B75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9">
            <a:extLst>
              <a:ext uri="{FF2B5EF4-FFF2-40B4-BE49-F238E27FC236}">
                <a16:creationId xmlns="" xmlns:a16="http://schemas.microsoft.com/office/drawing/2014/main" id="{B93FA7B1-441E-44B4-9AF4-842A333BE020}"/>
              </a:ext>
            </a:extLst>
          </p:cNvPr>
          <p:cNvSpPr/>
          <p:nvPr/>
        </p:nvSpPr>
        <p:spPr>
          <a:xfrm>
            <a:off x="866618" y="5160198"/>
            <a:ext cx="300990" cy="300990"/>
          </a:xfrm>
          <a:custGeom>
            <a:avLst/>
            <a:gdLst/>
            <a:ahLst/>
            <a:cxnLst/>
            <a:rect l="l" t="t" r="r" b="b"/>
            <a:pathLst>
              <a:path w="300990" h="300989">
                <a:moveTo>
                  <a:pt x="150482" y="0"/>
                </a:moveTo>
                <a:lnTo>
                  <a:pt x="102918" y="7673"/>
                </a:lnTo>
                <a:lnTo>
                  <a:pt x="61609" y="29038"/>
                </a:lnTo>
                <a:lnTo>
                  <a:pt x="29034" y="61617"/>
                </a:lnTo>
                <a:lnTo>
                  <a:pt x="7671" y="102929"/>
                </a:lnTo>
                <a:lnTo>
                  <a:pt x="0" y="150494"/>
                </a:lnTo>
                <a:lnTo>
                  <a:pt x="7671" y="198065"/>
                </a:lnTo>
                <a:lnTo>
                  <a:pt x="29034" y="239377"/>
                </a:lnTo>
                <a:lnTo>
                  <a:pt x="61609" y="271954"/>
                </a:lnTo>
                <a:lnTo>
                  <a:pt x="102918" y="293318"/>
                </a:lnTo>
                <a:lnTo>
                  <a:pt x="150482" y="300989"/>
                </a:lnTo>
                <a:lnTo>
                  <a:pt x="198052" y="293318"/>
                </a:lnTo>
                <a:lnTo>
                  <a:pt x="239365" y="271954"/>
                </a:lnTo>
                <a:lnTo>
                  <a:pt x="271942" y="239377"/>
                </a:lnTo>
                <a:lnTo>
                  <a:pt x="293305" y="198065"/>
                </a:lnTo>
                <a:lnTo>
                  <a:pt x="300977" y="150494"/>
                </a:lnTo>
                <a:lnTo>
                  <a:pt x="293305" y="102929"/>
                </a:lnTo>
                <a:lnTo>
                  <a:pt x="271942" y="61617"/>
                </a:lnTo>
                <a:lnTo>
                  <a:pt x="239365" y="29038"/>
                </a:lnTo>
                <a:lnTo>
                  <a:pt x="198052" y="7673"/>
                </a:lnTo>
                <a:lnTo>
                  <a:pt x="150482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2E7F7418-AF74-4773-94A6-12D5B8E631ED}"/>
              </a:ext>
            </a:extLst>
          </p:cNvPr>
          <p:cNvSpPr/>
          <p:nvPr/>
        </p:nvSpPr>
        <p:spPr>
          <a:xfrm>
            <a:off x="1270535" y="1705000"/>
            <a:ext cx="7117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cs typeface="Yu Gothic"/>
              </a:rPr>
              <a:t>Переводчик в сфере профессиональной коммуникации</a:t>
            </a:r>
            <a:endParaRPr lang="ru-RU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5B4254D5-D103-49B2-BA66-00B90BA99889}"/>
              </a:ext>
            </a:extLst>
          </p:cNvPr>
          <p:cNvSpPr/>
          <p:nvPr/>
        </p:nvSpPr>
        <p:spPr>
          <a:xfrm>
            <a:off x="1270535" y="2074332"/>
            <a:ext cx="677565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110"/>
              </a:spcBef>
            </a:pPr>
            <a:r>
              <a:rPr lang="ru-RU" b="1" dirty="0" smtClean="0">
                <a:solidFill>
                  <a:srgbClr val="231F20"/>
                </a:solidFill>
                <a:cs typeface="Yu Gothic"/>
              </a:rPr>
              <a:t>Менеджмент в государственной и муниципальной сфере</a:t>
            </a:r>
            <a:endParaRPr lang="ru-RU" b="1" dirty="0">
              <a:solidFill>
                <a:srgbClr val="231F20"/>
              </a:solidFill>
              <a:cs typeface="Yu Gothic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5A6FDC26-148F-442D-8C92-C424ED0BC9E3}"/>
              </a:ext>
            </a:extLst>
          </p:cNvPr>
          <p:cNvSpPr/>
          <p:nvPr/>
        </p:nvSpPr>
        <p:spPr>
          <a:xfrm>
            <a:off x="1270535" y="3246834"/>
            <a:ext cx="676815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10"/>
              </a:spcBef>
            </a:pPr>
            <a:r>
              <a:rPr lang="ru-RU" b="1" dirty="0" smtClean="0">
                <a:solidFill>
                  <a:srgbClr val="231F20"/>
                </a:solidFill>
                <a:cs typeface="Yu Gothic"/>
              </a:rPr>
              <a:t>Основы работы в программе  «1С Бухгалтерия 8.3»</a:t>
            </a:r>
            <a:endParaRPr lang="ru-RU" dirty="0">
              <a:cs typeface="Yu Gothic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1B44B3F0-7448-4A12-AA8C-1351532C97BF}"/>
              </a:ext>
            </a:extLst>
          </p:cNvPr>
          <p:cNvSpPr/>
          <p:nvPr/>
        </p:nvSpPr>
        <p:spPr>
          <a:xfrm>
            <a:off x="1284414" y="3730620"/>
            <a:ext cx="473816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10"/>
              </a:spcBef>
            </a:pPr>
            <a:r>
              <a:rPr lang="ru-RU" b="1" dirty="0">
                <a:solidFill>
                  <a:srgbClr val="231F20"/>
                </a:solidFill>
                <a:cs typeface="Yu Gothic"/>
              </a:rPr>
              <a:t>Торговля на рынке ценных бумаг</a:t>
            </a:r>
            <a:endParaRPr lang="ru-RU" dirty="0">
              <a:cs typeface="Yu Gothic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F85E825F-A0C5-4E41-9638-0B179408EE4B}"/>
              </a:ext>
            </a:extLst>
          </p:cNvPr>
          <p:cNvSpPr/>
          <p:nvPr/>
        </p:nvSpPr>
        <p:spPr>
          <a:xfrm>
            <a:off x="1278031" y="4293096"/>
            <a:ext cx="7580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31F20"/>
                </a:solidFill>
                <a:cs typeface="Yu Gothic"/>
              </a:rPr>
              <a:t>Основы внешнеэкономической деятельности современного предприятия </a:t>
            </a:r>
            <a:endParaRPr lang="ru-RU" dirty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3A670D5D-88F5-40F1-BE69-524CF96F347F}"/>
              </a:ext>
            </a:extLst>
          </p:cNvPr>
          <p:cNvSpPr/>
          <p:nvPr/>
        </p:nvSpPr>
        <p:spPr>
          <a:xfrm>
            <a:off x="1284414" y="4869161"/>
            <a:ext cx="72480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10"/>
              </a:spcBef>
            </a:pPr>
            <a:r>
              <a:rPr lang="ru-RU" b="1" dirty="0" smtClean="0">
                <a:solidFill>
                  <a:srgbClr val="231F20"/>
                </a:solidFill>
                <a:cs typeface="Yu Gothic"/>
              </a:rPr>
              <a:t>Психология и педагогика в сфере образовательной деятельности </a:t>
            </a:r>
            <a:endParaRPr lang="ru-RU" dirty="0">
              <a:cs typeface="Yu Gothic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4414" y="2699638"/>
            <a:ext cx="656463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110"/>
              </a:spcBef>
            </a:pPr>
            <a:r>
              <a:rPr lang="ru-RU" b="1" dirty="0">
                <a:solidFill>
                  <a:srgbClr val="231F20"/>
                </a:solidFill>
                <a:cs typeface="Yu Gothic"/>
              </a:rPr>
              <a:t>Логистика в сфере малого предпринимательства  </a:t>
            </a:r>
            <a:endParaRPr lang="ru-RU" b="1" dirty="0">
              <a:solidFill>
                <a:srgbClr val="231F20"/>
              </a:solidFill>
              <a:cs typeface="Yu Gothic"/>
            </a:endParaRPr>
          </a:p>
        </p:txBody>
      </p:sp>
      <p:sp>
        <p:nvSpPr>
          <p:cNvPr id="37" name="object 34">
            <a:extLst>
              <a:ext uri="{FF2B5EF4-FFF2-40B4-BE49-F238E27FC236}">
                <a16:creationId xmlns="" xmlns:a16="http://schemas.microsoft.com/office/drawing/2014/main" id="{9F641D16-DCAC-4FCD-BC5C-DD7CE2E697B2}"/>
              </a:ext>
            </a:extLst>
          </p:cNvPr>
          <p:cNvSpPr/>
          <p:nvPr/>
        </p:nvSpPr>
        <p:spPr>
          <a:xfrm>
            <a:off x="-14762" y="6120431"/>
            <a:ext cx="1031875" cy="0"/>
          </a:xfrm>
          <a:custGeom>
            <a:avLst/>
            <a:gdLst/>
            <a:ahLst/>
            <a:cxnLst/>
            <a:rect l="l" t="t" r="r" b="b"/>
            <a:pathLst>
              <a:path w="1031875">
                <a:moveTo>
                  <a:pt x="0" y="0"/>
                </a:moveTo>
                <a:lnTo>
                  <a:pt x="1031659" y="0"/>
                </a:lnTo>
              </a:path>
            </a:pathLst>
          </a:custGeom>
          <a:ln w="24079">
            <a:solidFill>
              <a:srgbClr val="223D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>
            <a:extLst>
              <a:ext uri="{FF2B5EF4-FFF2-40B4-BE49-F238E27FC236}">
                <a16:creationId xmlns="" xmlns:a16="http://schemas.microsoft.com/office/drawing/2014/main" id="{46C98573-B278-4795-83F5-43C7C8ADA3E9}"/>
              </a:ext>
            </a:extLst>
          </p:cNvPr>
          <p:cNvSpPr/>
          <p:nvPr/>
        </p:nvSpPr>
        <p:spPr>
          <a:xfrm>
            <a:off x="872227" y="5970712"/>
            <a:ext cx="300990" cy="300990"/>
          </a:xfrm>
          <a:custGeom>
            <a:avLst/>
            <a:gdLst/>
            <a:ahLst/>
            <a:cxnLst/>
            <a:rect l="l" t="t" r="r" b="b"/>
            <a:pathLst>
              <a:path w="300990" h="300989">
                <a:moveTo>
                  <a:pt x="150482" y="0"/>
                </a:moveTo>
                <a:lnTo>
                  <a:pt x="102918" y="7673"/>
                </a:lnTo>
                <a:lnTo>
                  <a:pt x="61609" y="29038"/>
                </a:lnTo>
                <a:lnTo>
                  <a:pt x="29034" y="61617"/>
                </a:lnTo>
                <a:lnTo>
                  <a:pt x="7671" y="102929"/>
                </a:lnTo>
                <a:lnTo>
                  <a:pt x="0" y="150494"/>
                </a:lnTo>
                <a:lnTo>
                  <a:pt x="7671" y="198065"/>
                </a:lnTo>
                <a:lnTo>
                  <a:pt x="29034" y="239377"/>
                </a:lnTo>
                <a:lnTo>
                  <a:pt x="61609" y="271954"/>
                </a:lnTo>
                <a:lnTo>
                  <a:pt x="102918" y="293318"/>
                </a:lnTo>
                <a:lnTo>
                  <a:pt x="150482" y="300989"/>
                </a:lnTo>
                <a:lnTo>
                  <a:pt x="198052" y="293318"/>
                </a:lnTo>
                <a:lnTo>
                  <a:pt x="239365" y="271954"/>
                </a:lnTo>
                <a:lnTo>
                  <a:pt x="271942" y="239377"/>
                </a:lnTo>
                <a:lnTo>
                  <a:pt x="293305" y="198065"/>
                </a:lnTo>
                <a:lnTo>
                  <a:pt x="300977" y="150494"/>
                </a:lnTo>
                <a:lnTo>
                  <a:pt x="293305" y="102929"/>
                </a:lnTo>
                <a:lnTo>
                  <a:pt x="271942" y="61617"/>
                </a:lnTo>
                <a:lnTo>
                  <a:pt x="239365" y="29038"/>
                </a:lnTo>
                <a:lnTo>
                  <a:pt x="198052" y="7673"/>
                </a:lnTo>
                <a:lnTo>
                  <a:pt x="150482" y="0"/>
                </a:lnTo>
                <a:close/>
              </a:path>
            </a:pathLst>
          </a:custGeom>
          <a:solidFill>
            <a:srgbClr val="223D60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</p:spTree>
    <p:extLst>
      <p:ext uri="{BB962C8B-B14F-4D97-AF65-F5344CB8AC3E}">
        <p14:creationId xmlns:p14="http://schemas.microsoft.com/office/powerpoint/2010/main" val="4024242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14" y="116632"/>
            <a:ext cx="7391400" cy="563563"/>
          </a:xfrm>
        </p:spPr>
        <p:txBody>
          <a:bodyPr/>
          <a:lstStyle/>
          <a:p>
            <a:pPr algn="ctr"/>
            <a:r>
              <a:rPr lang="ru-RU" dirty="0"/>
              <a:t>Сильные стороны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90EDCC06-3596-4242-B715-0100566B85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177869"/>
              </p:ext>
            </p:extLst>
          </p:nvPr>
        </p:nvGraphicFramePr>
        <p:xfrm>
          <a:off x="0" y="1689205"/>
          <a:ext cx="9036496" cy="5168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AE360187-B5B1-48C9-B72A-E4462660A494}"/>
              </a:ext>
            </a:extLst>
          </p:cNvPr>
          <p:cNvSpPr/>
          <p:nvPr/>
        </p:nvSpPr>
        <p:spPr>
          <a:xfrm>
            <a:off x="7308304" y="177037"/>
            <a:ext cx="1475763" cy="14517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для документов шапка">
            <a:extLst>
              <a:ext uri="{FF2B5EF4-FFF2-40B4-BE49-F238E27FC236}">
                <a16:creationId xmlns="" xmlns:a16="http://schemas.microsoft.com/office/drawing/2014/main" id="{A860F18C-8E07-4583-8199-5E214FCD899C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7" t="7160" r="67307" b="11887"/>
          <a:stretch/>
        </p:blipFill>
        <p:spPr bwMode="auto">
          <a:xfrm>
            <a:off x="7308304" y="177037"/>
            <a:ext cx="1475763" cy="12587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5188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14" y="116632"/>
            <a:ext cx="7391400" cy="563563"/>
          </a:xfrm>
        </p:spPr>
        <p:txBody>
          <a:bodyPr/>
          <a:lstStyle/>
          <a:p>
            <a:pPr algn="ctr"/>
            <a:r>
              <a:rPr lang="ru-RU" dirty="0"/>
              <a:t>Слабые стороны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C8361ECC-080C-4527-B641-557EBC7510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4105860"/>
              </p:ext>
            </p:extLst>
          </p:nvPr>
        </p:nvGraphicFramePr>
        <p:xfrm>
          <a:off x="35496" y="1700808"/>
          <a:ext cx="892899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7BA37415-63E8-46AD-A6A0-9D3D5C74506E}"/>
              </a:ext>
            </a:extLst>
          </p:cNvPr>
          <p:cNvSpPr/>
          <p:nvPr/>
        </p:nvSpPr>
        <p:spPr>
          <a:xfrm>
            <a:off x="7308304" y="177037"/>
            <a:ext cx="1475763" cy="14517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для документов шапка">
            <a:extLst>
              <a:ext uri="{FF2B5EF4-FFF2-40B4-BE49-F238E27FC236}">
                <a16:creationId xmlns="" xmlns:a16="http://schemas.microsoft.com/office/drawing/2014/main" id="{469F5AA4-588D-4C98-8D49-8A63988B66F0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7" t="7160" r="67307" b="11887"/>
          <a:stretch/>
        </p:blipFill>
        <p:spPr bwMode="auto">
          <a:xfrm>
            <a:off x="7308304" y="177037"/>
            <a:ext cx="1475763" cy="12587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70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Приоритетные 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08" y="1673294"/>
            <a:ext cx="8856984" cy="4896544"/>
          </a:xfrm>
        </p:spPr>
        <p:txBody>
          <a:bodyPr/>
          <a:lstStyle/>
          <a:p>
            <a:pPr lvl="0" algn="just">
              <a:spcAft>
                <a:spcPts val="600"/>
              </a:spcAft>
              <a:buFontTx/>
              <a:buChar char="-"/>
            </a:pPr>
            <a:r>
              <a:rPr lang="ru-RU" sz="1500" dirty="0"/>
              <a:t>Открытие набора  по направлению подготовки магистратуры «Финансы и кредит» профиль «Финансовое управление в цифровой экономике», открытие набора по направлению подготовки магистратуры  «Государственное и муниципальное управление» профиль «Цифровое государственное и муниципальное управление», открытие набора по направлению подготовки магистров «Экономика» профиль «Экономика предприятий и организаций в цифровой экономике»,  открыть набор на направление подготовки магистров  «Лингвистика» профиль «Компьютерная лингвистика».</a:t>
            </a:r>
          </a:p>
          <a:p>
            <a:pPr lvl="0" algn="just">
              <a:spcAft>
                <a:spcPts val="600"/>
              </a:spcAft>
              <a:buFontTx/>
              <a:buChar char="-"/>
            </a:pPr>
            <a:r>
              <a:rPr lang="ru-RU" sz="1500" dirty="0"/>
              <a:t>Лицензирование направления подготовки бакалавров «Юриспруденция» и направлению подготовки магистров «Бизнес-информатика».</a:t>
            </a: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ru-RU" sz="1500" dirty="0"/>
              <a:t>Продолжить сетевое взаимодействие с Сибирским государственным университетом науки и технологии имени академика М.Ф. Решетнева по специальности «Таможенное дело»</a:t>
            </a: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ru-RU" sz="1500" dirty="0"/>
              <a:t>Дальнейшее развитие программы двойных дипломов совместно с Государственным социально-гуманитарным университетом (г. Коломна)</a:t>
            </a: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ru-RU" sz="1500" dirty="0"/>
              <a:t>Добиваться выделения бюджетных мест для направлений подготовки, реализуемых в институте 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0B9ABC0F-9457-4572-9F03-227990F87E1D}"/>
              </a:ext>
            </a:extLst>
          </p:cNvPr>
          <p:cNvSpPr/>
          <p:nvPr/>
        </p:nvSpPr>
        <p:spPr>
          <a:xfrm>
            <a:off x="7308304" y="177037"/>
            <a:ext cx="1475763" cy="14517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для документов шапка">
            <a:extLst>
              <a:ext uri="{FF2B5EF4-FFF2-40B4-BE49-F238E27FC236}">
                <a16:creationId xmlns="" xmlns:a16="http://schemas.microsoft.com/office/drawing/2014/main" id="{0EA184D7-30F2-4F5E-BF65-667C2158855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7" t="7160" r="67307" b="11887"/>
          <a:stretch/>
        </p:blipFill>
        <p:spPr bwMode="auto">
          <a:xfrm>
            <a:off x="7308304" y="177037"/>
            <a:ext cx="1475763" cy="12587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3466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WordArt 5">
            <a:extLst>
              <a:ext uri="{FF2B5EF4-FFF2-40B4-BE49-F238E27FC236}">
                <a16:creationId xmlns="" xmlns:a16="http://schemas.microsoft.com/office/drawing/2014/main" id="{C20BBC9D-DA98-4C76-AA0C-5EC7751674C5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>
            <a:off x="4932363" y="2349500"/>
            <a:ext cx="3887787" cy="6477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="" xmlns:a16="http://schemas.microsoft.com/office/drawing/2014/main" id="{72B96D2C-17A2-4C91-91CD-604D53FCAC0A}"/>
              </a:ext>
            </a:extLst>
          </p:cNvPr>
          <p:cNvSpPr/>
          <p:nvPr/>
        </p:nvSpPr>
        <p:spPr>
          <a:xfrm>
            <a:off x="1979712" y="3429000"/>
            <a:ext cx="1368152" cy="72008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для документов шапка">
            <a:extLst>
              <a:ext uri="{FF2B5EF4-FFF2-40B4-BE49-F238E27FC236}">
                <a16:creationId xmlns="" xmlns:a16="http://schemas.microsoft.com/office/drawing/2014/main" id="{0183AD2C-98B1-45A3-996E-47C03514D35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7" t="7160" r="67307" b="11887"/>
          <a:stretch/>
        </p:blipFill>
        <p:spPr bwMode="auto">
          <a:xfrm>
            <a:off x="1763688" y="2996952"/>
            <a:ext cx="1656184" cy="12961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81" y="177037"/>
            <a:ext cx="7391400" cy="563563"/>
          </a:xfrm>
        </p:spPr>
        <p:txBody>
          <a:bodyPr/>
          <a:lstStyle/>
          <a:p>
            <a:pPr algn="ctr"/>
            <a:r>
              <a:rPr lang="ru-RU" sz="2400" dirty="0"/>
              <a:t>Структура института проектного менеджмента и инженерного бизнеса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52156" y="1227390"/>
            <a:ext cx="3456384" cy="50405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Директор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7768" y="1925987"/>
            <a:ext cx="3276164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Кафедры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07903" y="1930204"/>
            <a:ext cx="3276164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Базовые кафедры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849" y="2911538"/>
            <a:ext cx="3600000" cy="36004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Кафедра управления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1597" y="5293387"/>
            <a:ext cx="3584253" cy="637385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Кафедра гуманитарных и социальных дисциплин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850" y="3521627"/>
            <a:ext cx="3600000" cy="439055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Кафедра экономики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850" y="4080054"/>
            <a:ext cx="3600000" cy="36004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Кафедра иностранных языков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2710" y="4596822"/>
            <a:ext cx="3600000" cy="52787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Кафедра финансов и бухгалтерского учета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345985" y="3329298"/>
            <a:ext cx="3600000" cy="613421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Кафедра экономики и организации производства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336473" y="5124692"/>
            <a:ext cx="3600000" cy="48738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Кафедра корпоративного управленческого учета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340652" y="2617763"/>
            <a:ext cx="3600000" cy="58755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Кафедра социологических исследований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336473" y="4029649"/>
            <a:ext cx="3600000" cy="504056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Кафедра муниципального управления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336473" y="4647021"/>
            <a:ext cx="3600000" cy="36004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Кафедра таможенного дела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336473" y="5759698"/>
            <a:ext cx="3600000" cy="36004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Кафедра банковское дело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E07D8069-CC17-40FB-83CE-AC4868144EE2}"/>
              </a:ext>
            </a:extLst>
          </p:cNvPr>
          <p:cNvSpPr/>
          <p:nvPr/>
        </p:nvSpPr>
        <p:spPr>
          <a:xfrm>
            <a:off x="5345985" y="6267356"/>
            <a:ext cx="3600000" cy="460762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Кафедра предпринимательства и технологий бизнеса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B3874DD3-62D5-453B-8ADC-C73C0D5C51DE}"/>
              </a:ext>
            </a:extLst>
          </p:cNvPr>
          <p:cNvSpPr/>
          <p:nvPr/>
        </p:nvSpPr>
        <p:spPr>
          <a:xfrm>
            <a:off x="7308304" y="177037"/>
            <a:ext cx="1475763" cy="14517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 descr="для документов шапка">
            <a:extLst>
              <a:ext uri="{FF2B5EF4-FFF2-40B4-BE49-F238E27FC236}">
                <a16:creationId xmlns="" xmlns:a16="http://schemas.microsoft.com/office/drawing/2014/main" id="{345BBE9B-DF3B-4D8F-8C1C-D3A7CCD4621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7" t="7160" r="67307" b="11887"/>
          <a:stretch/>
        </p:blipFill>
        <p:spPr bwMode="auto">
          <a:xfrm>
            <a:off x="7308304" y="177037"/>
            <a:ext cx="1475763" cy="12587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2317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32" y="144568"/>
            <a:ext cx="7391400" cy="563563"/>
          </a:xfrm>
        </p:spPr>
        <p:txBody>
          <a:bodyPr/>
          <a:lstStyle/>
          <a:p>
            <a:pPr algn="ctr"/>
            <a:r>
              <a:rPr lang="ru-RU" sz="2400" dirty="0"/>
              <a:t>Образовательные программы </a:t>
            </a:r>
            <a:r>
              <a:rPr lang="ru-RU" sz="2400" dirty="0" err="1"/>
              <a:t>ИПМиИБ</a:t>
            </a:r>
            <a:endParaRPr lang="ru-RU" sz="2400" dirty="0"/>
          </a:p>
        </p:txBody>
      </p:sp>
      <p:sp>
        <p:nvSpPr>
          <p:cNvPr id="6" name="Овал 5"/>
          <p:cNvSpPr/>
          <p:nvPr/>
        </p:nvSpPr>
        <p:spPr>
          <a:xfrm>
            <a:off x="179512" y="1556792"/>
            <a:ext cx="2664296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Бакалавриат</a:t>
            </a:r>
          </a:p>
        </p:txBody>
      </p:sp>
      <p:sp>
        <p:nvSpPr>
          <p:cNvPr id="7" name="Овал 6"/>
          <p:cNvSpPr/>
          <p:nvPr/>
        </p:nvSpPr>
        <p:spPr>
          <a:xfrm>
            <a:off x="6228184" y="3173930"/>
            <a:ext cx="2664296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Специалитет</a:t>
            </a:r>
          </a:p>
        </p:txBody>
      </p:sp>
      <p:sp>
        <p:nvSpPr>
          <p:cNvPr id="8" name="Овал 7"/>
          <p:cNvSpPr/>
          <p:nvPr/>
        </p:nvSpPr>
        <p:spPr>
          <a:xfrm>
            <a:off x="3203848" y="2270688"/>
            <a:ext cx="2664296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Магистратура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9780" y="2196887"/>
            <a:ext cx="1872000" cy="2880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/>
              <a:t>Экономика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39780" y="2885898"/>
            <a:ext cx="1872000" cy="2880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/>
              <a:t>Менеджмент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31704" y="3372989"/>
            <a:ext cx="1872000" cy="5760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/>
              <a:t>Государственное и муниципальное управление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39780" y="4208513"/>
            <a:ext cx="1872000" cy="2880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/>
              <a:t>Бизнес-информатика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31704" y="4666341"/>
            <a:ext cx="1872000" cy="2880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/>
              <a:t>Социология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31704" y="5251022"/>
            <a:ext cx="1872000" cy="4320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/>
              <a:t>Реклама и связь с общественностью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31704" y="5744575"/>
            <a:ext cx="1872000" cy="2880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/>
              <a:t>Психология</a:t>
            </a:r>
          </a:p>
        </p:txBody>
      </p:sp>
      <p:sp>
        <p:nvSpPr>
          <p:cNvPr id="5" name="Звезда: 5 точек 4">
            <a:extLst>
              <a:ext uri="{FF2B5EF4-FFF2-40B4-BE49-F238E27FC236}">
                <a16:creationId xmlns="" xmlns:a16="http://schemas.microsoft.com/office/drawing/2014/main" id="{8FDF1CA0-23C4-4706-964C-D96AA21A758E}"/>
              </a:ext>
            </a:extLst>
          </p:cNvPr>
          <p:cNvSpPr/>
          <p:nvPr/>
        </p:nvSpPr>
        <p:spPr>
          <a:xfrm>
            <a:off x="381000" y="2192414"/>
            <a:ext cx="346329" cy="28803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везда: 5 точек 23">
            <a:extLst>
              <a:ext uri="{FF2B5EF4-FFF2-40B4-BE49-F238E27FC236}">
                <a16:creationId xmlns="" xmlns:a16="http://schemas.microsoft.com/office/drawing/2014/main" id="{DADF2E54-18CC-484A-A226-611EDAD50A61}"/>
              </a:ext>
            </a:extLst>
          </p:cNvPr>
          <p:cNvSpPr/>
          <p:nvPr/>
        </p:nvSpPr>
        <p:spPr>
          <a:xfrm>
            <a:off x="388761" y="2855698"/>
            <a:ext cx="346329" cy="28803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Звезда: 5 точек 24">
            <a:extLst>
              <a:ext uri="{FF2B5EF4-FFF2-40B4-BE49-F238E27FC236}">
                <a16:creationId xmlns="" xmlns:a16="http://schemas.microsoft.com/office/drawing/2014/main" id="{1C74D7D0-2BA0-4C8F-B008-5708AF90A69B}"/>
              </a:ext>
            </a:extLst>
          </p:cNvPr>
          <p:cNvSpPr/>
          <p:nvPr/>
        </p:nvSpPr>
        <p:spPr>
          <a:xfrm>
            <a:off x="372924" y="3515896"/>
            <a:ext cx="346329" cy="28803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везда: 5 точек 26">
            <a:extLst>
              <a:ext uri="{FF2B5EF4-FFF2-40B4-BE49-F238E27FC236}">
                <a16:creationId xmlns="" xmlns:a16="http://schemas.microsoft.com/office/drawing/2014/main" id="{D79C9249-4BCD-423C-9C3C-AB59127E2E9E}"/>
              </a:ext>
            </a:extLst>
          </p:cNvPr>
          <p:cNvSpPr/>
          <p:nvPr/>
        </p:nvSpPr>
        <p:spPr>
          <a:xfrm>
            <a:off x="388760" y="4207404"/>
            <a:ext cx="346329" cy="28803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везда: 5 точек 27">
            <a:extLst>
              <a:ext uri="{FF2B5EF4-FFF2-40B4-BE49-F238E27FC236}">
                <a16:creationId xmlns="" xmlns:a16="http://schemas.microsoft.com/office/drawing/2014/main" id="{3E2D2C07-CD47-4024-88B1-219130B35E92}"/>
              </a:ext>
            </a:extLst>
          </p:cNvPr>
          <p:cNvSpPr/>
          <p:nvPr/>
        </p:nvSpPr>
        <p:spPr>
          <a:xfrm>
            <a:off x="388759" y="4661225"/>
            <a:ext cx="346329" cy="28803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Звезда: 5 точек 29">
            <a:extLst>
              <a:ext uri="{FF2B5EF4-FFF2-40B4-BE49-F238E27FC236}">
                <a16:creationId xmlns="" xmlns:a16="http://schemas.microsoft.com/office/drawing/2014/main" id="{B2BD6032-03B5-4096-B914-DD9884C12372}"/>
              </a:ext>
            </a:extLst>
          </p:cNvPr>
          <p:cNvSpPr/>
          <p:nvPr/>
        </p:nvSpPr>
        <p:spPr>
          <a:xfrm>
            <a:off x="380998" y="5326539"/>
            <a:ext cx="346329" cy="28803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Звезда: 5 точек 30">
            <a:extLst>
              <a:ext uri="{FF2B5EF4-FFF2-40B4-BE49-F238E27FC236}">
                <a16:creationId xmlns="" xmlns:a16="http://schemas.microsoft.com/office/drawing/2014/main" id="{EDCE845A-D686-44B6-838A-96C5A54FD1E3}"/>
              </a:ext>
            </a:extLst>
          </p:cNvPr>
          <p:cNvSpPr/>
          <p:nvPr/>
        </p:nvSpPr>
        <p:spPr>
          <a:xfrm>
            <a:off x="373236" y="5756024"/>
            <a:ext cx="346329" cy="28803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1AF14D81-6BCF-4B1C-B5C6-BBAD8DE7108A}"/>
              </a:ext>
            </a:extLst>
          </p:cNvPr>
          <p:cNvSpPr/>
          <p:nvPr/>
        </p:nvSpPr>
        <p:spPr>
          <a:xfrm>
            <a:off x="6624332" y="3986544"/>
            <a:ext cx="1872000" cy="2880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/>
              <a:t>Экономическая безопасность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F20F6F2B-73C7-4194-9BA5-41666234EF45}"/>
              </a:ext>
            </a:extLst>
          </p:cNvPr>
          <p:cNvSpPr/>
          <p:nvPr/>
        </p:nvSpPr>
        <p:spPr>
          <a:xfrm>
            <a:off x="6616611" y="4672428"/>
            <a:ext cx="1872000" cy="2880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/>
              <a:t>Таможенное дело</a:t>
            </a:r>
          </a:p>
        </p:txBody>
      </p:sp>
      <p:sp>
        <p:nvSpPr>
          <p:cNvPr id="44" name="Звезда: 5 точек 43">
            <a:extLst>
              <a:ext uri="{FF2B5EF4-FFF2-40B4-BE49-F238E27FC236}">
                <a16:creationId xmlns="" xmlns:a16="http://schemas.microsoft.com/office/drawing/2014/main" id="{3D045707-2D7D-472A-AE13-D58BFDA7AE7C}"/>
              </a:ext>
            </a:extLst>
          </p:cNvPr>
          <p:cNvSpPr/>
          <p:nvPr/>
        </p:nvSpPr>
        <p:spPr>
          <a:xfrm>
            <a:off x="6265552" y="3982071"/>
            <a:ext cx="346329" cy="28803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Звезда: 5 точек 44">
            <a:extLst>
              <a:ext uri="{FF2B5EF4-FFF2-40B4-BE49-F238E27FC236}">
                <a16:creationId xmlns="" xmlns:a16="http://schemas.microsoft.com/office/drawing/2014/main" id="{5F6709DB-778E-4A4E-A8AB-D4FFA59732A5}"/>
              </a:ext>
            </a:extLst>
          </p:cNvPr>
          <p:cNvSpPr/>
          <p:nvPr/>
        </p:nvSpPr>
        <p:spPr>
          <a:xfrm>
            <a:off x="6265592" y="4630791"/>
            <a:ext cx="346329" cy="28803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BD49250E-EE30-47AA-A8E1-C68E089D9650}"/>
              </a:ext>
            </a:extLst>
          </p:cNvPr>
          <p:cNvSpPr/>
          <p:nvPr/>
        </p:nvSpPr>
        <p:spPr>
          <a:xfrm>
            <a:off x="3883202" y="3082687"/>
            <a:ext cx="1872000" cy="2880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/>
              <a:t>Менеджмент 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A2A4F350-A4C8-429D-B791-51F2D72E7ED2}"/>
              </a:ext>
            </a:extLst>
          </p:cNvPr>
          <p:cNvSpPr/>
          <p:nvPr/>
        </p:nvSpPr>
        <p:spPr>
          <a:xfrm>
            <a:off x="3883202" y="3728988"/>
            <a:ext cx="1872000" cy="2880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/>
              <a:t>Психология</a:t>
            </a:r>
            <a:endParaRPr lang="ru-RU" sz="1200" dirty="0"/>
          </a:p>
        </p:txBody>
      </p:sp>
      <p:sp>
        <p:nvSpPr>
          <p:cNvPr id="66" name="Звезда: 5 точек 65">
            <a:extLst>
              <a:ext uri="{FF2B5EF4-FFF2-40B4-BE49-F238E27FC236}">
                <a16:creationId xmlns="" xmlns:a16="http://schemas.microsoft.com/office/drawing/2014/main" id="{BCCEEAA1-70DA-425C-AA45-F883B86AA896}"/>
              </a:ext>
            </a:extLst>
          </p:cNvPr>
          <p:cNvSpPr/>
          <p:nvPr/>
        </p:nvSpPr>
        <p:spPr>
          <a:xfrm>
            <a:off x="3524422" y="3078214"/>
            <a:ext cx="346329" cy="28803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Звезда: 5 точек 66">
            <a:extLst>
              <a:ext uri="{FF2B5EF4-FFF2-40B4-BE49-F238E27FC236}">
                <a16:creationId xmlns="" xmlns:a16="http://schemas.microsoft.com/office/drawing/2014/main" id="{FD13868E-79E2-41DE-93AE-FF4377E73831}"/>
              </a:ext>
            </a:extLst>
          </p:cNvPr>
          <p:cNvSpPr/>
          <p:nvPr/>
        </p:nvSpPr>
        <p:spPr>
          <a:xfrm>
            <a:off x="3532183" y="3687351"/>
            <a:ext cx="346329" cy="28803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="" xmlns:a16="http://schemas.microsoft.com/office/drawing/2014/main" id="{BDCE49ED-B571-41EE-9BC0-1052A93C3B2F}"/>
              </a:ext>
            </a:extLst>
          </p:cNvPr>
          <p:cNvSpPr/>
          <p:nvPr/>
        </p:nvSpPr>
        <p:spPr>
          <a:xfrm>
            <a:off x="7308304" y="177037"/>
            <a:ext cx="1475763" cy="14517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 descr="для документов шапка">
            <a:extLst>
              <a:ext uri="{FF2B5EF4-FFF2-40B4-BE49-F238E27FC236}">
                <a16:creationId xmlns="" xmlns:a16="http://schemas.microsoft.com/office/drawing/2014/main" id="{C1479C6B-02EA-44D2-B8D5-78988F03427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7" t="7160" r="67307" b="11887"/>
          <a:stretch/>
        </p:blipFill>
        <p:spPr bwMode="auto">
          <a:xfrm>
            <a:off x="7308304" y="177037"/>
            <a:ext cx="1475763" cy="12587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9992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1F93ED-BCEA-4980-B611-FD0249898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/>
              <a:t>Характеристика контингента обучающихся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25270042-3C41-4F5C-B5B7-A29C8D6E2326}"/>
              </a:ext>
            </a:extLst>
          </p:cNvPr>
          <p:cNvSpPr/>
          <p:nvPr/>
        </p:nvSpPr>
        <p:spPr>
          <a:xfrm>
            <a:off x="2267744" y="1084035"/>
            <a:ext cx="423932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srgbClr val="19426B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19426B"/>
                </a:solidFill>
              </a:rPr>
              <a:t>Распределение студентов по источникам финансирования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78BA7240-DB71-48EA-A152-5BC173521800}"/>
              </a:ext>
            </a:extLst>
          </p:cNvPr>
          <p:cNvSpPr/>
          <p:nvPr/>
        </p:nvSpPr>
        <p:spPr>
          <a:xfrm>
            <a:off x="7308304" y="177037"/>
            <a:ext cx="1475763" cy="14517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для документов шапка">
            <a:extLst>
              <a:ext uri="{FF2B5EF4-FFF2-40B4-BE49-F238E27FC236}">
                <a16:creationId xmlns="" xmlns:a16="http://schemas.microsoft.com/office/drawing/2014/main" id="{3558DAB4-8865-46C4-B937-C71F08D9FD8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7" t="7160" r="67307" b="11887"/>
          <a:stretch/>
        </p:blipFill>
        <p:spPr bwMode="auto">
          <a:xfrm>
            <a:off x="7308304" y="177037"/>
            <a:ext cx="1475763" cy="12587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Диаграмма 4">
            <a:extLst>
              <a:ext uri="{FF2B5EF4-FFF2-40B4-BE49-F238E27FC236}">
                <a16:creationId xmlns="" xmlns:a16="http://schemas.microsoft.com/office/drawing/2014/main" id="{5F112321-84FA-4407-BDD9-353CE726F7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5542445"/>
              </p:ext>
            </p:extLst>
          </p:nvPr>
        </p:nvGraphicFramePr>
        <p:xfrm>
          <a:off x="1386928" y="2196603"/>
          <a:ext cx="6367018" cy="445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3613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1F93ED-BCEA-4980-B611-FD0249898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/>
              <a:t>Характеристика контингента обучающихся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D9078E52-D058-41A1-810B-62FD9ACF81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2070450"/>
              </p:ext>
            </p:extLst>
          </p:nvPr>
        </p:nvGraphicFramePr>
        <p:xfrm>
          <a:off x="251520" y="1196752"/>
          <a:ext cx="432048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42858D3-7E83-4003-853C-FFAD4FF05241}"/>
              </a:ext>
            </a:extLst>
          </p:cNvPr>
          <p:cNvSpPr/>
          <p:nvPr/>
        </p:nvSpPr>
        <p:spPr>
          <a:xfrm>
            <a:off x="125760" y="4429720"/>
            <a:ext cx="4572000" cy="14219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2160" b="1" i="0" u="none" strike="noStrike" kern="1200" baseline="0">
                <a:solidFill>
                  <a:srgbClr val="19426B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19426B"/>
                </a:solidFill>
              </a:rPr>
              <a:t>Доля магистрантов в общей численности студентов очной формы обучения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="" xmlns:a16="http://schemas.microsoft.com/office/drawing/2014/main" id="{02174C55-2DDD-4BA1-BB56-F7C379801B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218440"/>
              </p:ext>
            </p:extLst>
          </p:nvPr>
        </p:nvGraphicFramePr>
        <p:xfrm>
          <a:off x="4697760" y="3112061"/>
          <a:ext cx="4320480" cy="3409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25270042-3C41-4F5C-B5B7-A29C8D6E2326}"/>
              </a:ext>
            </a:extLst>
          </p:cNvPr>
          <p:cNvSpPr/>
          <p:nvPr/>
        </p:nvSpPr>
        <p:spPr>
          <a:xfrm>
            <a:off x="4671368" y="2022532"/>
            <a:ext cx="4572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2160" b="1" i="0" u="none" strike="noStrike" kern="1200" baseline="0">
                <a:solidFill>
                  <a:srgbClr val="19426B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19426B"/>
                </a:solidFill>
              </a:rPr>
              <a:t>Доля иностранных студентов в общей численности студентов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76725ABD-B5BC-4591-9422-3D03FEC9DE39}"/>
              </a:ext>
            </a:extLst>
          </p:cNvPr>
          <p:cNvSpPr/>
          <p:nvPr/>
        </p:nvSpPr>
        <p:spPr>
          <a:xfrm>
            <a:off x="7308304" y="177037"/>
            <a:ext cx="1475763" cy="14517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для документов шапка">
            <a:extLst>
              <a:ext uri="{FF2B5EF4-FFF2-40B4-BE49-F238E27FC236}">
                <a16:creationId xmlns="" xmlns:a16="http://schemas.microsoft.com/office/drawing/2014/main" id="{67DC5E28-38D2-43DE-9221-4F183BEDFD3E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7" t="7160" r="67307" b="11887"/>
          <a:stretch/>
        </p:blipFill>
        <p:spPr bwMode="auto">
          <a:xfrm>
            <a:off x="7308304" y="177037"/>
            <a:ext cx="1475763" cy="12587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81589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1F93ED-BCEA-4980-B611-FD0249898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7391400" cy="945017"/>
          </a:xfrm>
        </p:spPr>
        <p:txBody>
          <a:bodyPr/>
          <a:lstStyle/>
          <a:p>
            <a:pPr algn="ctr"/>
            <a:r>
              <a:rPr lang="ru-RU" sz="2800" dirty="0"/>
              <a:t>Характеристика преподавательского состава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="" xmlns:a16="http://schemas.microsoft.com/office/drawing/2014/main" id="{7E1BC63C-895F-41AA-9FCD-7CEC997903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6002679"/>
              </p:ext>
            </p:extLst>
          </p:nvPr>
        </p:nvGraphicFramePr>
        <p:xfrm>
          <a:off x="204056" y="1269347"/>
          <a:ext cx="5049434" cy="3887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6C7842A-4511-415A-BE48-5CBE6754BC28}"/>
              </a:ext>
            </a:extLst>
          </p:cNvPr>
          <p:cNvSpPr/>
          <p:nvPr/>
        </p:nvSpPr>
        <p:spPr>
          <a:xfrm>
            <a:off x="204056" y="5157192"/>
            <a:ext cx="504943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srgbClr val="19426B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19426B"/>
                </a:solidFill>
              </a:rPr>
              <a:t>Качественная характеристика профессорско-преподавательского состава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7B1A3BF-A82A-422B-B096-EF135E40B34B}"/>
              </a:ext>
            </a:extLst>
          </p:cNvPr>
          <p:cNvSpPr txBox="1"/>
          <p:nvPr/>
        </p:nvSpPr>
        <p:spPr>
          <a:xfrm>
            <a:off x="6012160" y="2416255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Средний возраст ППС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24EADA3-FE25-4339-9175-6BC72BD3B21F}"/>
              </a:ext>
            </a:extLst>
          </p:cNvPr>
          <p:cNvSpPr txBox="1"/>
          <p:nvPr/>
        </p:nvSpPr>
        <p:spPr>
          <a:xfrm>
            <a:off x="6579822" y="2785587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>
                <a:solidFill>
                  <a:srgbClr val="C00000"/>
                </a:solidFill>
              </a:rPr>
              <a:t>48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FF5EE7C-75AC-471F-93BD-412BFCF655E7}"/>
              </a:ext>
            </a:extLst>
          </p:cNvPr>
          <p:cNvSpPr txBox="1"/>
          <p:nvPr/>
        </p:nvSpPr>
        <p:spPr>
          <a:xfrm>
            <a:off x="7308304" y="3025010"/>
            <a:ext cx="817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chemeClr val="tx1">
                    <a:lumMod val="75000"/>
                  </a:schemeClr>
                </a:solidFill>
              </a:rPr>
              <a:t>лет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A8AE51A-9A9C-4840-811D-64A9A0BBDC52}"/>
              </a:ext>
            </a:extLst>
          </p:cNvPr>
          <p:cNvSpPr txBox="1"/>
          <p:nvPr/>
        </p:nvSpPr>
        <p:spPr>
          <a:xfrm>
            <a:off x="6096721" y="405443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Численность ППС 65+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5A7E9F5-40A1-4536-911E-A2B70D4A4695}"/>
              </a:ext>
            </a:extLst>
          </p:cNvPr>
          <p:cNvSpPr txBox="1"/>
          <p:nvPr/>
        </p:nvSpPr>
        <p:spPr>
          <a:xfrm>
            <a:off x="6495261" y="4423766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>
                <a:solidFill>
                  <a:srgbClr val="C00000"/>
                </a:solidFill>
              </a:rPr>
              <a:t>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49861F0-74A3-4453-8ED4-CB00C7C6938D}"/>
              </a:ext>
            </a:extLst>
          </p:cNvPr>
          <p:cNvSpPr txBox="1"/>
          <p:nvPr/>
        </p:nvSpPr>
        <p:spPr>
          <a:xfrm>
            <a:off x="7141160" y="4660326"/>
            <a:ext cx="1419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chemeClr val="tx1">
                    <a:lumMod val="75000"/>
                  </a:schemeClr>
                </a:solidFill>
              </a:rPr>
              <a:t>человек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E4DADD46-3B0A-4B6E-92AD-64D39EF40000}"/>
              </a:ext>
            </a:extLst>
          </p:cNvPr>
          <p:cNvSpPr/>
          <p:nvPr/>
        </p:nvSpPr>
        <p:spPr>
          <a:xfrm>
            <a:off x="7308304" y="177037"/>
            <a:ext cx="1475763" cy="14517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для документов шапка">
            <a:extLst>
              <a:ext uri="{FF2B5EF4-FFF2-40B4-BE49-F238E27FC236}">
                <a16:creationId xmlns="" xmlns:a16="http://schemas.microsoft.com/office/drawing/2014/main" id="{4F1A10C0-D1C9-4020-9017-756482A6CB1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7" t="7160" r="67307" b="11887"/>
          <a:stretch/>
        </p:blipFill>
        <p:spPr bwMode="auto">
          <a:xfrm>
            <a:off x="7308304" y="177037"/>
            <a:ext cx="1475763" cy="12587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8575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1F93ED-BCEA-4980-B611-FD0249898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/>
              <a:t>Работа со студентами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="" xmlns:a16="http://schemas.microsoft.com/office/drawing/2014/main" id="{CB6936EE-AC63-40AD-8910-B4E15DB175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5158050"/>
              </p:ext>
            </p:extLst>
          </p:nvPr>
        </p:nvGraphicFramePr>
        <p:xfrm>
          <a:off x="-601588" y="1435790"/>
          <a:ext cx="8892480" cy="520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D248441D-3587-4682-AE75-0B364FE93D89}"/>
              </a:ext>
            </a:extLst>
          </p:cNvPr>
          <p:cNvSpPr/>
          <p:nvPr/>
        </p:nvSpPr>
        <p:spPr>
          <a:xfrm>
            <a:off x="7308304" y="177037"/>
            <a:ext cx="1475763" cy="14517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для документов шапка">
            <a:extLst>
              <a:ext uri="{FF2B5EF4-FFF2-40B4-BE49-F238E27FC236}">
                <a16:creationId xmlns="" xmlns:a16="http://schemas.microsoft.com/office/drawing/2014/main" id="{1ACC487B-2ACF-4707-B474-F7FAE4B83083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7" t="7160" r="67307" b="11887"/>
          <a:stretch/>
        </p:blipFill>
        <p:spPr bwMode="auto">
          <a:xfrm>
            <a:off x="7308304" y="177037"/>
            <a:ext cx="1475763" cy="12587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3973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5135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Рейтинг кафедр института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9A435912-97AB-4C5E-9D72-F118FE9343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5602846"/>
              </p:ext>
            </p:extLst>
          </p:nvPr>
        </p:nvGraphicFramePr>
        <p:xfrm>
          <a:off x="323528" y="1340768"/>
          <a:ext cx="849694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ECEA4E0F-C7FB-4D34-B60D-854B6C4A4896}"/>
              </a:ext>
            </a:extLst>
          </p:cNvPr>
          <p:cNvSpPr/>
          <p:nvPr/>
        </p:nvSpPr>
        <p:spPr>
          <a:xfrm>
            <a:off x="7308304" y="177037"/>
            <a:ext cx="1475763" cy="14517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для документов шапка">
            <a:extLst>
              <a:ext uri="{FF2B5EF4-FFF2-40B4-BE49-F238E27FC236}">
                <a16:creationId xmlns="" xmlns:a16="http://schemas.microsoft.com/office/drawing/2014/main" id="{4B2046D2-5B7B-4B65-8F62-6852DEE2409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7" t="7160" r="67307" b="11887"/>
          <a:stretch/>
        </p:blipFill>
        <p:spPr bwMode="auto">
          <a:xfrm>
            <a:off x="7308304" y="177037"/>
            <a:ext cx="1475763" cy="12587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9286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E91F93ED-BCEA-4980-B611-FD024989874C}"/>
              </a:ext>
            </a:extLst>
          </p:cNvPr>
          <p:cNvSpPr txBox="1">
            <a:spLocks/>
          </p:cNvSpPr>
          <p:nvPr/>
        </p:nvSpPr>
        <p:spPr>
          <a:xfrm>
            <a:off x="381000" y="188640"/>
            <a:ext cx="7391400" cy="57606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ru-RU" sz="2800" dirty="0"/>
              <a:t>Достижения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5852" y="3967794"/>
            <a:ext cx="2553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/>
              <a:t>Кафедра Управления – «Кафедра года – Гран при»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4048" y="5213994"/>
            <a:ext cx="2310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err="1"/>
              <a:t>Барковская</a:t>
            </a:r>
            <a:r>
              <a:rPr lang="ru-RU" sz="1400" i="1" dirty="0"/>
              <a:t> В.Е. – «Куратор года», «За вклад в публикационную деятельность»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93537" y="3967794"/>
            <a:ext cx="3631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/>
              <a:t>Абрашкин М.С. – «Лучший руководитель научно-исследовательских грантов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534E000-C23C-42F5-A3CB-5156A175234B}"/>
              </a:ext>
            </a:extLst>
          </p:cNvPr>
          <p:cNvSpPr txBox="1"/>
          <p:nvPr/>
        </p:nvSpPr>
        <p:spPr>
          <a:xfrm>
            <a:off x="6609472" y="5309461"/>
            <a:ext cx="18973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/>
              <a:t>Хорошавина Н.С. – «Преподаватель года»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CEEE2730-240F-45C4-A7D6-516E14F98DF9}"/>
              </a:ext>
            </a:extLst>
          </p:cNvPr>
          <p:cNvSpPr/>
          <p:nvPr/>
        </p:nvSpPr>
        <p:spPr>
          <a:xfrm>
            <a:off x="7308304" y="177037"/>
            <a:ext cx="1475763" cy="14517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для документов шапка">
            <a:extLst>
              <a:ext uri="{FF2B5EF4-FFF2-40B4-BE49-F238E27FC236}">
                <a16:creationId xmlns="" xmlns:a16="http://schemas.microsoft.com/office/drawing/2014/main" id="{7BB45519-88E0-4054-A6BB-8F5C4B558E7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7" t="7160" r="67307" b="11887"/>
          <a:stretch/>
        </p:blipFill>
        <p:spPr bwMode="auto">
          <a:xfrm>
            <a:off x="7308304" y="177037"/>
            <a:ext cx="1475763" cy="12587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A80780BD-77C9-4368-85B3-B05D9A0CCE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537" y="1626056"/>
            <a:ext cx="3478314" cy="231932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A1A58171-0CBD-4FCC-B70D-00CDB18915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206" y="4531384"/>
            <a:ext cx="3478314" cy="231932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FC7E5270-B06E-467F-8085-EEB2147633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6056"/>
            <a:ext cx="3485697" cy="23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96642"/>
      </p:ext>
    </p:extLst>
  </p:cSld>
  <p:clrMapOvr>
    <a:masterClrMapping/>
  </p:clrMapOvr>
</p:sld>
</file>

<file path=ppt/theme/theme1.xml><?xml version="1.0" encoding="utf-8"?>
<a:theme xmlns:a="http://schemas.openxmlformats.org/drawingml/2006/main" name="sample">
  <a:themeElements>
    <a:clrScheme name="sample 2">
      <a:dk1>
        <a:srgbClr val="19426B"/>
      </a:dk1>
      <a:lt1>
        <a:srgbClr val="FFFFFF"/>
      </a:lt1>
      <a:dk2>
        <a:srgbClr val="008080"/>
      </a:dk2>
      <a:lt2>
        <a:srgbClr val="B2B2B2"/>
      </a:lt2>
      <a:accent1>
        <a:srgbClr val="35C9C2"/>
      </a:accent1>
      <a:accent2>
        <a:srgbClr val="398AC7"/>
      </a:accent2>
      <a:accent3>
        <a:srgbClr val="FFFFFF"/>
      </a:accent3>
      <a:accent4>
        <a:srgbClr val="14375A"/>
      </a:accent4>
      <a:accent5>
        <a:srgbClr val="AEE1DD"/>
      </a:accent5>
      <a:accent6>
        <a:srgbClr val="337DB4"/>
      </a:accent6>
      <a:hlink>
        <a:srgbClr val="8BBC00"/>
      </a:hlink>
      <a:folHlink>
        <a:srgbClr val="6D50CA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000000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68402"/>
        </a:accent2>
        <a:accent3>
          <a:srgbClr val="FFFFFF"/>
        </a:accent3>
        <a:accent4>
          <a:srgbClr val="000000"/>
        </a:accent4>
        <a:accent5>
          <a:srgbClr val="B1DBF4"/>
        </a:accent5>
        <a:accent6>
          <a:srgbClr val="D07702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8BB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5095D"/>
        </a:dk1>
        <a:lt1>
          <a:srgbClr val="FFFFFF"/>
        </a:lt1>
        <a:dk2>
          <a:srgbClr val="235752"/>
        </a:dk2>
        <a:lt2>
          <a:srgbClr val="B2B2B2"/>
        </a:lt2>
        <a:accent1>
          <a:srgbClr val="DAAF34"/>
        </a:accent1>
        <a:accent2>
          <a:srgbClr val="6F9A3C"/>
        </a:accent2>
        <a:accent3>
          <a:srgbClr val="FFFFFF"/>
        </a:accent3>
        <a:accent4>
          <a:srgbClr val="1E064E"/>
        </a:accent4>
        <a:accent5>
          <a:srgbClr val="EAD4AE"/>
        </a:accent5>
        <a:accent6>
          <a:srgbClr val="648B35"/>
        </a:accent6>
        <a:hlink>
          <a:srgbClr val="8DAED9"/>
        </a:hlink>
        <a:folHlink>
          <a:srgbClr val="A8C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23</Template>
  <TotalTime>1754</TotalTime>
  <Words>688</Words>
  <Application>Microsoft Office PowerPoint</Application>
  <PresentationFormat>Экран (4:3)</PresentationFormat>
  <Paragraphs>151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sample</vt:lpstr>
      <vt:lpstr>Институт проектного менеджмента и инженерного бизнеса</vt:lpstr>
      <vt:lpstr>Структура института проектного менеджмента и инженерного бизнеса</vt:lpstr>
      <vt:lpstr>Образовательные программы ИПМиИБ</vt:lpstr>
      <vt:lpstr>Характеристика контингента обучающихся</vt:lpstr>
      <vt:lpstr>Характеристика контингента обучающихся</vt:lpstr>
      <vt:lpstr>Характеристика преподавательского состава</vt:lpstr>
      <vt:lpstr>Работа со студентами</vt:lpstr>
      <vt:lpstr>Презентация PowerPoint</vt:lpstr>
      <vt:lpstr>Презентация PowerPoint</vt:lpstr>
      <vt:lpstr>Презентация PowerPoint</vt:lpstr>
      <vt:lpstr>Научные публикации</vt:lpstr>
      <vt:lpstr>Научно-исследовательская деятельность</vt:lpstr>
      <vt:lpstr>молодые учёные</vt:lpstr>
      <vt:lpstr>Международная деятельность</vt:lpstr>
      <vt:lpstr>Дополнительное образование</vt:lpstr>
      <vt:lpstr>Сильные стороны</vt:lpstr>
      <vt:lpstr>Слабые стороны</vt:lpstr>
      <vt:lpstr>Приоритетные задачи</vt:lpstr>
      <vt:lpstr>Презентация PowerPoint</vt:lpstr>
    </vt:vector>
  </TitlesOfParts>
  <Company>Guilddesign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Институт проектного менеджмента и инженерного бизнеса</dc:title>
  <dc:creator>Наталья Хорошавина</dc:creator>
  <cp:lastModifiedBy>Алексахина Вера Григорьевна</cp:lastModifiedBy>
  <cp:revision>170</cp:revision>
  <cp:lastPrinted>2020-02-17T10:41:59Z</cp:lastPrinted>
  <dcterms:created xsi:type="dcterms:W3CDTF">2019-04-21T17:53:24Z</dcterms:created>
  <dcterms:modified xsi:type="dcterms:W3CDTF">2022-03-28T08:09:08Z</dcterms:modified>
</cp:coreProperties>
</file>